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6256000" cy="12192000"/>
  <p:notesSz cx="16256000" cy="12192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38" y="-2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676" y="3779520"/>
            <a:ext cx="13822998" cy="256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9352" y="6827520"/>
            <a:ext cx="11383645" cy="304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3117" y="2804160"/>
            <a:ext cx="7074122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5110" y="2804160"/>
            <a:ext cx="7074122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3117" y="487680"/>
            <a:ext cx="14636115" cy="195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3117" y="2804160"/>
            <a:ext cx="14636115" cy="8046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9199" y="11338560"/>
            <a:ext cx="5203952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3117" y="11338560"/>
            <a:ext cx="374034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8892" y="11338560"/>
            <a:ext cx="374034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image" Target="../media/image2.png"/><Relationship Id="rId21" Type="http://schemas.openxmlformats.org/officeDocument/2006/relationships/image" Target="../media/image18.png"/><Relationship Id="rId34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33" Type="http://schemas.openxmlformats.org/officeDocument/2006/relationships/image" Target="../media/image30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32" Type="http://schemas.openxmlformats.org/officeDocument/2006/relationships/image" Target="../media/image29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hyperlink" Target="http://www.rccertinspecciones.com/" TargetMode="External"/><Relationship Id="rId19" Type="http://schemas.openxmlformats.org/officeDocument/2006/relationships/image" Target="../media/image16.png"/><Relationship Id="rId31" Type="http://schemas.openxmlformats.org/officeDocument/2006/relationships/image" Target="../media/image28.png"/><Relationship Id="rId4" Type="http://schemas.openxmlformats.org/officeDocument/2006/relationships/image" Target="../media/image3.jpg"/><Relationship Id="rId9" Type="http://schemas.openxmlformats.org/officeDocument/2006/relationships/hyperlink" Target="mailto:quejasyapelaciones@rccertinspecciones.com" TargetMode="External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Relationship Id="rId8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2.png"/><Relationship Id="rId21" Type="http://schemas.openxmlformats.org/officeDocument/2006/relationships/image" Target="../media/image47.png"/><Relationship Id="rId42" Type="http://schemas.openxmlformats.org/officeDocument/2006/relationships/image" Target="../media/image68.png"/><Relationship Id="rId47" Type="http://schemas.openxmlformats.org/officeDocument/2006/relationships/image" Target="../media/image73.png"/><Relationship Id="rId63" Type="http://schemas.openxmlformats.org/officeDocument/2006/relationships/image" Target="../media/image89.png"/><Relationship Id="rId68" Type="http://schemas.openxmlformats.org/officeDocument/2006/relationships/image" Target="../media/image94.png"/><Relationship Id="rId84" Type="http://schemas.openxmlformats.org/officeDocument/2006/relationships/image" Target="../media/image110.png"/><Relationship Id="rId89" Type="http://schemas.openxmlformats.org/officeDocument/2006/relationships/image" Target="../media/image115.png"/><Relationship Id="rId16" Type="http://schemas.openxmlformats.org/officeDocument/2006/relationships/image" Target="../media/image42.png"/><Relationship Id="rId11" Type="http://schemas.openxmlformats.org/officeDocument/2006/relationships/image" Target="../media/image37.png"/><Relationship Id="rId32" Type="http://schemas.openxmlformats.org/officeDocument/2006/relationships/image" Target="../media/image58.png"/><Relationship Id="rId37" Type="http://schemas.openxmlformats.org/officeDocument/2006/relationships/image" Target="../media/image63.png"/><Relationship Id="rId53" Type="http://schemas.openxmlformats.org/officeDocument/2006/relationships/image" Target="../media/image79.png"/><Relationship Id="rId58" Type="http://schemas.openxmlformats.org/officeDocument/2006/relationships/image" Target="../media/image84.png"/><Relationship Id="rId74" Type="http://schemas.openxmlformats.org/officeDocument/2006/relationships/image" Target="../media/image100.png"/><Relationship Id="rId79" Type="http://schemas.openxmlformats.org/officeDocument/2006/relationships/image" Target="../media/image105.png"/><Relationship Id="rId5" Type="http://schemas.openxmlformats.org/officeDocument/2006/relationships/image" Target="../media/image33.png"/><Relationship Id="rId90" Type="http://schemas.openxmlformats.org/officeDocument/2006/relationships/image" Target="../media/image116.png"/><Relationship Id="rId95" Type="http://schemas.openxmlformats.org/officeDocument/2006/relationships/image" Target="../media/image121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43" Type="http://schemas.openxmlformats.org/officeDocument/2006/relationships/image" Target="../media/image69.png"/><Relationship Id="rId48" Type="http://schemas.openxmlformats.org/officeDocument/2006/relationships/image" Target="../media/image74.png"/><Relationship Id="rId64" Type="http://schemas.openxmlformats.org/officeDocument/2006/relationships/image" Target="../media/image90.png"/><Relationship Id="rId69" Type="http://schemas.openxmlformats.org/officeDocument/2006/relationships/image" Target="../media/image95.png"/><Relationship Id="rId80" Type="http://schemas.openxmlformats.org/officeDocument/2006/relationships/image" Target="../media/image106.png"/><Relationship Id="rId85" Type="http://schemas.openxmlformats.org/officeDocument/2006/relationships/image" Target="../media/image111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openxmlformats.org/officeDocument/2006/relationships/image" Target="../media/image59.png"/><Relationship Id="rId38" Type="http://schemas.openxmlformats.org/officeDocument/2006/relationships/image" Target="../media/image64.png"/><Relationship Id="rId46" Type="http://schemas.openxmlformats.org/officeDocument/2006/relationships/image" Target="../media/image72.png"/><Relationship Id="rId59" Type="http://schemas.openxmlformats.org/officeDocument/2006/relationships/image" Target="../media/image85.png"/><Relationship Id="rId67" Type="http://schemas.openxmlformats.org/officeDocument/2006/relationships/image" Target="../media/image93.png"/><Relationship Id="rId20" Type="http://schemas.openxmlformats.org/officeDocument/2006/relationships/image" Target="../media/image46.png"/><Relationship Id="rId41" Type="http://schemas.openxmlformats.org/officeDocument/2006/relationships/image" Target="../media/image67.png"/><Relationship Id="rId54" Type="http://schemas.openxmlformats.org/officeDocument/2006/relationships/image" Target="../media/image80.png"/><Relationship Id="rId62" Type="http://schemas.openxmlformats.org/officeDocument/2006/relationships/image" Target="../media/image88.png"/><Relationship Id="rId70" Type="http://schemas.openxmlformats.org/officeDocument/2006/relationships/image" Target="../media/image96.png"/><Relationship Id="rId75" Type="http://schemas.openxmlformats.org/officeDocument/2006/relationships/image" Target="../media/image101.png"/><Relationship Id="rId83" Type="http://schemas.openxmlformats.org/officeDocument/2006/relationships/image" Target="../media/image109.png"/><Relationship Id="rId88" Type="http://schemas.openxmlformats.org/officeDocument/2006/relationships/image" Target="../media/image114.png"/><Relationship Id="rId91" Type="http://schemas.openxmlformats.org/officeDocument/2006/relationships/image" Target="../media/image117.png"/><Relationship Id="rId96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36" Type="http://schemas.openxmlformats.org/officeDocument/2006/relationships/image" Target="../media/image62.png"/><Relationship Id="rId49" Type="http://schemas.openxmlformats.org/officeDocument/2006/relationships/image" Target="../media/image75.png"/><Relationship Id="rId57" Type="http://schemas.openxmlformats.org/officeDocument/2006/relationships/image" Target="../media/image83.png"/><Relationship Id="rId10" Type="http://schemas.openxmlformats.org/officeDocument/2006/relationships/image" Target="../media/image36.png"/><Relationship Id="rId31" Type="http://schemas.openxmlformats.org/officeDocument/2006/relationships/image" Target="../media/image57.png"/><Relationship Id="rId44" Type="http://schemas.openxmlformats.org/officeDocument/2006/relationships/image" Target="../media/image70.png"/><Relationship Id="rId52" Type="http://schemas.openxmlformats.org/officeDocument/2006/relationships/image" Target="../media/image78.png"/><Relationship Id="rId60" Type="http://schemas.openxmlformats.org/officeDocument/2006/relationships/image" Target="../media/image86.png"/><Relationship Id="rId65" Type="http://schemas.openxmlformats.org/officeDocument/2006/relationships/image" Target="../media/image91.png"/><Relationship Id="rId73" Type="http://schemas.openxmlformats.org/officeDocument/2006/relationships/image" Target="../media/image99.png"/><Relationship Id="rId78" Type="http://schemas.openxmlformats.org/officeDocument/2006/relationships/image" Target="../media/image104.png"/><Relationship Id="rId81" Type="http://schemas.openxmlformats.org/officeDocument/2006/relationships/image" Target="../media/image107.png"/><Relationship Id="rId86" Type="http://schemas.openxmlformats.org/officeDocument/2006/relationships/image" Target="../media/image112.png"/><Relationship Id="rId94" Type="http://schemas.openxmlformats.org/officeDocument/2006/relationships/image" Target="../media/image120.png"/><Relationship Id="rId99" Type="http://schemas.openxmlformats.org/officeDocument/2006/relationships/image" Target="../media/image125.png"/><Relationship Id="rId101" Type="http://schemas.openxmlformats.org/officeDocument/2006/relationships/image" Target="../media/image127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9" Type="http://schemas.openxmlformats.org/officeDocument/2006/relationships/image" Target="../media/image65.png"/><Relationship Id="rId34" Type="http://schemas.openxmlformats.org/officeDocument/2006/relationships/image" Target="../media/image60.png"/><Relationship Id="rId50" Type="http://schemas.openxmlformats.org/officeDocument/2006/relationships/image" Target="../media/image76.png"/><Relationship Id="rId55" Type="http://schemas.openxmlformats.org/officeDocument/2006/relationships/image" Target="../media/image81.png"/><Relationship Id="rId76" Type="http://schemas.openxmlformats.org/officeDocument/2006/relationships/image" Target="../media/image102.png"/><Relationship Id="rId97" Type="http://schemas.openxmlformats.org/officeDocument/2006/relationships/image" Target="../media/image123.png"/><Relationship Id="rId7" Type="http://schemas.openxmlformats.org/officeDocument/2006/relationships/hyperlink" Target="mailto:quejasyapelaciones@rccertinspecciones.com" TargetMode="External"/><Relationship Id="rId71" Type="http://schemas.openxmlformats.org/officeDocument/2006/relationships/image" Target="../media/image97.png"/><Relationship Id="rId92" Type="http://schemas.openxmlformats.org/officeDocument/2006/relationships/image" Target="../media/image118.png"/><Relationship Id="rId2" Type="http://schemas.openxmlformats.org/officeDocument/2006/relationships/image" Target="../media/image3.jpg"/><Relationship Id="rId29" Type="http://schemas.openxmlformats.org/officeDocument/2006/relationships/image" Target="../media/image55.png"/><Relationship Id="rId24" Type="http://schemas.openxmlformats.org/officeDocument/2006/relationships/image" Target="../media/image50.png"/><Relationship Id="rId40" Type="http://schemas.openxmlformats.org/officeDocument/2006/relationships/image" Target="../media/image66.png"/><Relationship Id="rId45" Type="http://schemas.openxmlformats.org/officeDocument/2006/relationships/image" Target="../media/image71.png"/><Relationship Id="rId66" Type="http://schemas.openxmlformats.org/officeDocument/2006/relationships/image" Target="../media/image92.png"/><Relationship Id="rId87" Type="http://schemas.openxmlformats.org/officeDocument/2006/relationships/image" Target="../media/image113.png"/><Relationship Id="rId61" Type="http://schemas.openxmlformats.org/officeDocument/2006/relationships/image" Target="../media/image87.png"/><Relationship Id="rId82" Type="http://schemas.openxmlformats.org/officeDocument/2006/relationships/image" Target="../media/image108.png"/><Relationship Id="rId19" Type="http://schemas.openxmlformats.org/officeDocument/2006/relationships/image" Target="../media/image45.png"/><Relationship Id="rId14" Type="http://schemas.openxmlformats.org/officeDocument/2006/relationships/image" Target="../media/image40.png"/><Relationship Id="rId30" Type="http://schemas.openxmlformats.org/officeDocument/2006/relationships/image" Target="../media/image56.png"/><Relationship Id="rId35" Type="http://schemas.openxmlformats.org/officeDocument/2006/relationships/image" Target="../media/image61.png"/><Relationship Id="rId56" Type="http://schemas.openxmlformats.org/officeDocument/2006/relationships/image" Target="../media/image82.png"/><Relationship Id="rId77" Type="http://schemas.openxmlformats.org/officeDocument/2006/relationships/image" Target="../media/image103.png"/><Relationship Id="rId100" Type="http://schemas.openxmlformats.org/officeDocument/2006/relationships/image" Target="../media/image126.png"/><Relationship Id="rId8" Type="http://schemas.openxmlformats.org/officeDocument/2006/relationships/hyperlink" Target="http://www.rccertinspecciones.com/" TargetMode="External"/><Relationship Id="rId51" Type="http://schemas.openxmlformats.org/officeDocument/2006/relationships/image" Target="../media/image77.png"/><Relationship Id="rId72" Type="http://schemas.openxmlformats.org/officeDocument/2006/relationships/image" Target="../media/image98.png"/><Relationship Id="rId93" Type="http://schemas.openxmlformats.org/officeDocument/2006/relationships/image" Target="../media/image119.png"/><Relationship Id="rId98" Type="http://schemas.openxmlformats.org/officeDocument/2006/relationships/image" Target="../media/image124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1876" y="1371600"/>
            <a:ext cx="14871700" cy="1324610"/>
            <a:chOff x="531876" y="1371600"/>
            <a:chExt cx="14871700" cy="1324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0936" y="1377695"/>
              <a:ext cx="14772131" cy="13182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876" y="1371600"/>
              <a:ext cx="1243584" cy="67970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09371" y="1437893"/>
            <a:ext cx="14490065" cy="1252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Queja: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Expresión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insatisfacción,</a:t>
            </a:r>
            <a:r>
              <a:rPr sz="2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diferente</a:t>
            </a:r>
            <a:r>
              <a:rPr sz="2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apelación,</a:t>
            </a:r>
            <a:r>
              <a:rPr sz="20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presentada</a:t>
            </a:r>
            <a:r>
              <a:rPr sz="20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persona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organización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organismo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inspección,</a:t>
            </a: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relacionada </a:t>
            </a:r>
            <a:r>
              <a:rPr sz="2000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las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actividades</a:t>
            </a: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dicho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organismo,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espera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una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respuesta.</a:t>
            </a:r>
            <a:endParaRPr sz="2000">
              <a:latin typeface="Calibri"/>
              <a:cs typeface="Calibri"/>
            </a:endParaRPr>
          </a:p>
          <a:p>
            <a:pPr marL="7952105">
              <a:lnSpc>
                <a:spcPct val="100000"/>
              </a:lnSpc>
              <a:spcBef>
                <a:spcPts val="30"/>
              </a:spcBef>
            </a:pP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600" i="1" spc="-15" dirty="0">
                <a:solidFill>
                  <a:srgbClr val="FFFFFF"/>
                </a:solidFill>
                <a:latin typeface="Calibri"/>
                <a:cs typeface="Calibri"/>
              </a:rPr>
              <a:t>Fuente: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ISO/IEC </a:t>
            </a:r>
            <a:r>
              <a:rPr sz="1600" i="1" spc="-5" dirty="0">
                <a:solidFill>
                  <a:srgbClr val="FFFFFF"/>
                </a:solidFill>
                <a:latin typeface="Calibri"/>
                <a:cs typeface="Calibri"/>
              </a:rPr>
              <a:t>17020:2012)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5112" y="169163"/>
            <a:ext cx="14888210" cy="1018540"/>
            <a:chOff x="515112" y="169163"/>
            <a:chExt cx="14888210" cy="10185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112" y="169163"/>
              <a:ext cx="1618488" cy="10180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64079" y="188975"/>
              <a:ext cx="13239115" cy="998219"/>
            </a:xfrm>
            <a:custGeom>
              <a:avLst/>
              <a:gdLst/>
              <a:ahLst/>
              <a:cxnLst/>
              <a:rect l="l" t="t" r="r" b="b"/>
              <a:pathLst>
                <a:path w="13239115" h="998219">
                  <a:moveTo>
                    <a:pt x="13238988" y="0"/>
                  </a:moveTo>
                  <a:lnTo>
                    <a:pt x="0" y="0"/>
                  </a:lnTo>
                  <a:lnTo>
                    <a:pt x="0" y="998220"/>
                  </a:lnTo>
                  <a:lnTo>
                    <a:pt x="13238988" y="998220"/>
                  </a:lnTo>
                  <a:lnTo>
                    <a:pt x="13238988" y="0"/>
                  </a:lnTo>
                  <a:close/>
                </a:path>
              </a:pathLst>
            </a:custGeom>
            <a:solidFill>
              <a:srgbClr val="2F5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59475" y="469900"/>
              <a:ext cx="5670423" cy="43395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323833" y="3320814"/>
            <a:ext cx="7189470" cy="2993390"/>
            <a:chOff x="8323833" y="3320814"/>
            <a:chExt cx="7189470" cy="299339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7147" y="3320814"/>
              <a:ext cx="7144492" cy="29931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86643" y="3428999"/>
              <a:ext cx="5026152" cy="28087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578083" y="3389375"/>
              <a:ext cx="4825365" cy="2901950"/>
            </a:xfrm>
            <a:custGeom>
              <a:avLst/>
              <a:gdLst/>
              <a:ahLst/>
              <a:cxnLst/>
              <a:rect l="l" t="t" r="r" b="b"/>
              <a:pathLst>
                <a:path w="4825365" h="2901950">
                  <a:moveTo>
                    <a:pt x="4824983" y="0"/>
                  </a:moveTo>
                  <a:lnTo>
                    <a:pt x="0" y="0"/>
                  </a:lnTo>
                  <a:lnTo>
                    <a:pt x="0" y="2901696"/>
                  </a:lnTo>
                  <a:lnTo>
                    <a:pt x="4824983" y="2901696"/>
                  </a:lnTo>
                  <a:lnTo>
                    <a:pt x="4824983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30183" y="3933443"/>
              <a:ext cx="1845945" cy="1299845"/>
            </a:xfrm>
            <a:custGeom>
              <a:avLst/>
              <a:gdLst/>
              <a:ahLst/>
              <a:cxnLst/>
              <a:rect l="l" t="t" r="r" b="b"/>
              <a:pathLst>
                <a:path w="1845945" h="1299845">
                  <a:moveTo>
                    <a:pt x="1845818" y="0"/>
                  </a:moveTo>
                  <a:lnTo>
                    <a:pt x="1443736" y="0"/>
                  </a:lnTo>
                  <a:lnTo>
                    <a:pt x="0" y="1299590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11027" y="3508247"/>
              <a:ext cx="1222248" cy="56692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0578083" y="3389376"/>
            <a:ext cx="4825365" cy="2707793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18478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455"/>
              </a:spcBef>
            </a:pPr>
            <a:r>
              <a:rPr sz="2000" b="1" spc="-5" dirty="0">
                <a:latin typeface="Calibri"/>
                <a:cs typeface="Calibri"/>
              </a:rPr>
              <a:t>Canales: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 dirty="0">
              <a:latin typeface="Calibri"/>
              <a:cs typeface="Calibri"/>
            </a:endParaRPr>
          </a:p>
          <a:p>
            <a:pPr marL="92710" marR="83185">
              <a:lnSpc>
                <a:spcPct val="100000"/>
              </a:lnSpc>
              <a:tabLst>
                <a:tab pos="628015" algn="l"/>
                <a:tab pos="1685289" algn="l"/>
                <a:tab pos="2450465" algn="l"/>
                <a:tab pos="2840355" algn="l"/>
                <a:tab pos="4636135" algn="l"/>
              </a:tabLst>
            </a:pPr>
            <a:r>
              <a:rPr sz="1600" spc="-40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pon</a:t>
            </a:r>
            <a:r>
              <a:rPr sz="1600" spc="5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quej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0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5" dirty="0">
                <a:latin typeface="Calibri"/>
                <a:cs typeface="Calibri"/>
              </a:rPr>
              <a:t>CE</a:t>
            </a:r>
            <a:r>
              <a:rPr sz="1600" spc="-20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NSP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CC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N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S</a:t>
            </a:r>
            <a:r>
              <a:rPr lang="es-CO" sz="1600" spc="-5" dirty="0">
                <a:latin typeface="Calibri"/>
                <a:cs typeface="Calibri"/>
              </a:rPr>
              <a:t> SAS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5" dirty="0">
                <a:latin typeface="Calibri"/>
                <a:cs typeface="Calibri"/>
              </a:rPr>
              <a:t>a  </a:t>
            </a:r>
            <a:r>
              <a:rPr sz="1600" spc="-10" dirty="0">
                <a:latin typeface="Calibri"/>
                <a:cs typeface="Calibri"/>
              </a:rPr>
              <a:t>dispuesto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los siguientes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canales: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 dirty="0">
              <a:latin typeface="Calibri"/>
              <a:cs typeface="Calibri"/>
            </a:endParaRPr>
          </a:p>
          <a:p>
            <a:pPr marL="240029" indent="-147955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</a:tabLst>
            </a:pPr>
            <a:r>
              <a:rPr sz="1600" spc="-5" dirty="0">
                <a:latin typeface="Calibri"/>
                <a:cs typeface="Calibri"/>
              </a:rPr>
              <a:t>E-mail:</a:t>
            </a:r>
            <a:r>
              <a:rPr sz="160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6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quejasyapelaciones@rccertinspecciones.co</a:t>
            </a:r>
            <a:endParaRPr sz="1600" dirty="0">
              <a:latin typeface="Calibri"/>
              <a:cs typeface="Calibri"/>
            </a:endParaRPr>
          </a:p>
          <a:p>
            <a:pPr marL="240029" indent="-147955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1600" spc="-10" dirty="0">
                <a:latin typeface="Calibri"/>
                <a:cs typeface="Calibri"/>
              </a:rPr>
              <a:t>WhatsApp</a:t>
            </a:r>
            <a:r>
              <a:rPr sz="1600" spc="-15" dirty="0">
                <a:latin typeface="Calibri"/>
                <a:cs typeface="Calibri"/>
              </a:rPr>
              <a:t> y/o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Celular: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310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6273548</a:t>
            </a:r>
            <a:endParaRPr sz="1600" dirty="0">
              <a:latin typeface="Calibri"/>
              <a:cs typeface="Calibri"/>
            </a:endParaRPr>
          </a:p>
          <a:p>
            <a:pPr marL="240665" indent="-14859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1600" spc="-10" dirty="0">
                <a:latin typeface="Calibri"/>
                <a:cs typeface="Calibri"/>
              </a:rPr>
              <a:t>Página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web:</a:t>
            </a:r>
            <a:r>
              <a:rPr sz="1600" spc="2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600" u="heavy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www.rccertinspecciones.co</a:t>
            </a:r>
            <a:endParaRPr sz="1600" dirty="0">
              <a:latin typeface="Calibri"/>
              <a:cs typeface="Calibri"/>
            </a:endParaRPr>
          </a:p>
          <a:p>
            <a:pPr marL="92710" marR="170180">
              <a:lnSpc>
                <a:spcPct val="100000"/>
              </a:lnSpc>
              <a:buChar char="•"/>
              <a:tabLst>
                <a:tab pos="240665" algn="l"/>
              </a:tabLst>
            </a:pPr>
            <a:r>
              <a:rPr sz="1600" spc="-10" dirty="0">
                <a:latin typeface="Calibri"/>
                <a:cs typeface="Calibri"/>
              </a:rPr>
              <a:t>Presencial: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Calle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28A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#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12-30,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CCIAL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Premier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(Jumbo),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Local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J1022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Girardot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Cundinamarca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153911" y="5280659"/>
            <a:ext cx="3151632" cy="3621024"/>
            <a:chOff x="6153911" y="5280659"/>
            <a:chExt cx="3151632" cy="3621024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30111" y="5750051"/>
              <a:ext cx="1502664" cy="11384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53911" y="6836663"/>
              <a:ext cx="740663" cy="17647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01611" y="8474963"/>
              <a:ext cx="1854707" cy="42672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63355" y="6836663"/>
              <a:ext cx="742188" cy="17647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25155" y="5750051"/>
              <a:ext cx="1502663" cy="11384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67143" y="6733038"/>
              <a:ext cx="1723644" cy="117043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19187" y="5280659"/>
              <a:ext cx="1019555" cy="101955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619745" y="5594350"/>
            <a:ext cx="2203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680704" y="6341364"/>
            <a:ext cx="1018031" cy="1019555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080372" y="6655434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22919" y="8057388"/>
            <a:ext cx="1018031" cy="1019556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8522334" y="8372347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316979" y="8057388"/>
            <a:ext cx="1019555" cy="1019556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717283" y="8372347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759196" y="6341364"/>
            <a:ext cx="1019555" cy="1019555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6159500" y="6655434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5.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633204" y="7056119"/>
            <a:ext cx="5422900" cy="2261870"/>
            <a:chOff x="9633204" y="7056119"/>
            <a:chExt cx="5422900" cy="2261870"/>
          </a:xfrm>
        </p:grpSpPr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633204" y="7056119"/>
              <a:ext cx="5399532" cy="226161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943844" y="7470647"/>
              <a:ext cx="4111752" cy="183337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1035284" y="7449311"/>
              <a:ext cx="3910965" cy="1781810"/>
            </a:xfrm>
            <a:custGeom>
              <a:avLst/>
              <a:gdLst/>
              <a:ahLst/>
              <a:cxnLst/>
              <a:rect l="l" t="t" r="r" b="b"/>
              <a:pathLst>
                <a:path w="3910965" h="1781809">
                  <a:moveTo>
                    <a:pt x="3910583" y="0"/>
                  </a:moveTo>
                  <a:lnTo>
                    <a:pt x="0" y="0"/>
                  </a:lnTo>
                  <a:lnTo>
                    <a:pt x="0" y="1781556"/>
                  </a:lnTo>
                  <a:lnTo>
                    <a:pt x="3910583" y="1781556"/>
                  </a:lnTo>
                  <a:lnTo>
                    <a:pt x="3910583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664192" y="7087361"/>
              <a:ext cx="5281930" cy="2143760"/>
            </a:xfrm>
            <a:custGeom>
              <a:avLst/>
              <a:gdLst/>
              <a:ahLst/>
              <a:cxnLst/>
              <a:rect l="l" t="t" r="r" b="b"/>
              <a:pathLst>
                <a:path w="5281930" h="2143759">
                  <a:moveTo>
                    <a:pt x="1371091" y="2143506"/>
                  </a:moveTo>
                  <a:lnTo>
                    <a:pt x="5281675" y="2143506"/>
                  </a:lnTo>
                  <a:lnTo>
                    <a:pt x="5281675" y="361950"/>
                  </a:lnTo>
                  <a:lnTo>
                    <a:pt x="1371091" y="361950"/>
                  </a:lnTo>
                  <a:lnTo>
                    <a:pt x="1371091" y="2143506"/>
                  </a:lnTo>
                  <a:close/>
                </a:path>
                <a:path w="5281930" h="2143759">
                  <a:moveTo>
                    <a:pt x="1045209" y="695960"/>
                  </a:moveTo>
                  <a:lnTo>
                    <a:pt x="719327" y="695960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968228" y="7495031"/>
              <a:ext cx="2042160" cy="56692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672060" y="7495031"/>
              <a:ext cx="1039367" cy="566927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11128502" y="7549133"/>
            <a:ext cx="2417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Recepción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Queja: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128502" y="8102345"/>
            <a:ext cx="373824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RC</a:t>
            </a:r>
            <a:r>
              <a:rPr sz="1600" spc="-5" dirty="0">
                <a:latin typeface="Calibri"/>
                <a:cs typeface="Calibri"/>
              </a:rPr>
              <a:t> CERTINSPECCIONES</a:t>
            </a:r>
            <a:r>
              <a:rPr sz="1600" spc="35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dará</a:t>
            </a:r>
            <a:r>
              <a:rPr sz="1600" spc="3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confirmación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por</a:t>
            </a:r>
            <a:r>
              <a:rPr sz="1600" spc="-5" dirty="0">
                <a:latin typeface="Calibri"/>
                <a:cs typeface="Calibri"/>
              </a:rPr>
              <a:t> escrito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la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recepción</a:t>
            </a:r>
            <a:r>
              <a:rPr sz="1600" dirty="0">
                <a:latin typeface="Calibri"/>
                <a:cs typeface="Calibri"/>
              </a:rPr>
              <a:t> 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queja</a:t>
            </a:r>
            <a:r>
              <a:rPr sz="1600" spc="-5" dirty="0">
                <a:latin typeface="Calibri"/>
                <a:cs typeface="Calibri"/>
              </a:rPr>
              <a:t> 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informará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numero</a:t>
            </a:r>
            <a:r>
              <a:rPr sz="1600" spc="-5" dirty="0">
                <a:latin typeface="Calibri"/>
                <a:cs typeface="Calibri"/>
              </a:rPr>
              <a:t> 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consecutivo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asignado.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84631" y="7255764"/>
            <a:ext cx="5793105" cy="2516505"/>
            <a:chOff x="484631" y="7255764"/>
            <a:chExt cx="5793105" cy="2516505"/>
          </a:xfrm>
        </p:grpSpPr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4067" y="7255764"/>
              <a:ext cx="5733287" cy="251612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4631" y="7374636"/>
              <a:ext cx="4363212" cy="232105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30936" y="7342632"/>
              <a:ext cx="4162425" cy="2397760"/>
            </a:xfrm>
            <a:custGeom>
              <a:avLst/>
              <a:gdLst/>
              <a:ahLst/>
              <a:cxnLst/>
              <a:rect l="l" t="t" r="r" b="b"/>
              <a:pathLst>
                <a:path w="4162425" h="2397759">
                  <a:moveTo>
                    <a:pt x="4162044" y="0"/>
                  </a:moveTo>
                  <a:lnTo>
                    <a:pt x="0" y="0"/>
                  </a:lnTo>
                  <a:lnTo>
                    <a:pt x="0" y="2397252"/>
                  </a:lnTo>
                  <a:lnTo>
                    <a:pt x="4162044" y="2397252"/>
                  </a:lnTo>
                  <a:lnTo>
                    <a:pt x="4162044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30936" y="7342632"/>
              <a:ext cx="5615305" cy="2397760"/>
            </a:xfrm>
            <a:custGeom>
              <a:avLst/>
              <a:gdLst/>
              <a:ahLst/>
              <a:cxnLst/>
              <a:rect l="l" t="t" r="r" b="b"/>
              <a:pathLst>
                <a:path w="5615305" h="2397759">
                  <a:moveTo>
                    <a:pt x="0" y="2397252"/>
                  </a:moveTo>
                  <a:lnTo>
                    <a:pt x="4162044" y="2397252"/>
                  </a:lnTo>
                  <a:lnTo>
                    <a:pt x="4162044" y="0"/>
                  </a:lnTo>
                  <a:lnTo>
                    <a:pt x="0" y="0"/>
                  </a:lnTo>
                  <a:lnTo>
                    <a:pt x="0" y="2397252"/>
                  </a:lnTo>
                  <a:close/>
                </a:path>
                <a:path w="5615305" h="2397759">
                  <a:moveTo>
                    <a:pt x="4280662" y="2116963"/>
                  </a:moveTo>
                  <a:lnTo>
                    <a:pt x="4700397" y="2079244"/>
                  </a:lnTo>
                  <a:lnTo>
                    <a:pt x="5615178" y="1208659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63879" y="7453884"/>
              <a:ext cx="4226052" cy="566927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722071" y="7507351"/>
            <a:ext cx="3902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Clasificación,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análisis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investigación: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2071" y="8060563"/>
            <a:ext cx="399287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Se </a:t>
            </a:r>
            <a:r>
              <a:rPr sz="1600" spc="-10" dirty="0">
                <a:latin typeface="Calibri"/>
                <a:cs typeface="Calibri"/>
              </a:rPr>
              <a:t>revisa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queja, </a:t>
            </a:r>
            <a:r>
              <a:rPr sz="1600" spc="-5" dirty="0">
                <a:latin typeface="Calibri"/>
                <a:cs typeface="Calibri"/>
              </a:rPr>
              <a:t>se clasifica y se </a:t>
            </a:r>
            <a:r>
              <a:rPr sz="1600" spc="-10" dirty="0">
                <a:latin typeface="Calibri"/>
                <a:cs typeface="Calibri"/>
              </a:rPr>
              <a:t>realiza </a:t>
            </a:r>
            <a:r>
              <a:rPr sz="1600" spc="-20" dirty="0">
                <a:latin typeface="Calibri"/>
                <a:cs typeface="Calibri"/>
              </a:rPr>
              <a:t>el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debido </a:t>
            </a:r>
            <a:r>
              <a:rPr sz="1600" spc="-10" dirty="0">
                <a:latin typeface="Calibri"/>
                <a:cs typeface="Calibri"/>
              </a:rPr>
              <a:t>proceso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investigación </a:t>
            </a:r>
            <a:r>
              <a:rPr sz="1600" spc="-5" dirty="0">
                <a:latin typeface="Calibri"/>
                <a:cs typeface="Calibri"/>
              </a:rPr>
              <a:t>y análisis de las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evidencias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información</a:t>
            </a:r>
            <a:r>
              <a:rPr sz="1600" spc="-5" dirty="0">
                <a:latin typeface="Calibri"/>
                <a:cs typeface="Calibri"/>
              </a:rPr>
              <a:t> relacionada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misma,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es</a:t>
            </a:r>
            <a:r>
              <a:rPr sz="1600" spc="19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válida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queja</a:t>
            </a:r>
            <a:r>
              <a:rPr sz="1600" spc="2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se</a:t>
            </a:r>
            <a:r>
              <a:rPr sz="1600" spc="19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dará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374135" y="8792336"/>
            <a:ext cx="13398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1179830">
              <a:lnSpc>
                <a:spcPct val="100000"/>
              </a:lnSpc>
              <a:spcBef>
                <a:spcPts val="95"/>
              </a:spcBef>
              <a:tabLst>
                <a:tab pos="299720" algn="l"/>
                <a:tab pos="1069340" algn="l"/>
              </a:tabLst>
            </a:pPr>
            <a:r>
              <a:rPr sz="1600" spc="-10" dirty="0">
                <a:latin typeface="Calibri"/>
                <a:cs typeface="Calibri"/>
              </a:rPr>
              <a:t>el  </a:t>
            </a:r>
            <a:r>
              <a:rPr sz="1600" spc="-5" dirty="0">
                <a:latin typeface="Calibri"/>
                <a:cs typeface="Calibri"/>
              </a:rPr>
              <a:t>al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5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del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22071" y="9036177"/>
            <a:ext cx="25101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  <a:tabLst>
                <a:tab pos="1136650" algn="l"/>
              </a:tabLst>
            </a:pP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-50" dirty="0">
                <a:latin typeface="Calibri"/>
                <a:cs typeface="Calibri"/>
              </a:rPr>
              <a:t>r</a:t>
            </a:r>
            <a:r>
              <a:rPr sz="1600" spc="-15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amie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0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5" dirty="0">
                <a:latin typeface="Calibri"/>
                <a:cs typeface="Calibri"/>
              </a:rPr>
              <a:t>r</a:t>
            </a:r>
            <a:r>
              <a:rPr sz="1600" spc="-5" dirty="0">
                <a:latin typeface="Calibri"/>
                <a:cs typeface="Calibri"/>
              </a:rPr>
              <a:t>espond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1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e  </a:t>
            </a:r>
            <a:r>
              <a:rPr sz="1600" spc="-10" dirty="0">
                <a:latin typeface="Calibri"/>
                <a:cs typeface="Calibri"/>
              </a:rPr>
              <a:t>organismo.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90372" y="4015740"/>
            <a:ext cx="5034280" cy="2194560"/>
            <a:chOff x="690372" y="4015740"/>
            <a:chExt cx="5034280" cy="2194560"/>
          </a:xfrm>
        </p:grpSpPr>
        <p:pic>
          <p:nvPicPr>
            <p:cNvPr id="54" name="object 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66577" y="4015740"/>
              <a:ext cx="4957560" cy="219455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90372" y="4224528"/>
              <a:ext cx="3681984" cy="158953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835152" y="4084320"/>
              <a:ext cx="3479800" cy="1884045"/>
            </a:xfrm>
            <a:custGeom>
              <a:avLst/>
              <a:gdLst/>
              <a:ahLst/>
              <a:cxnLst/>
              <a:rect l="l" t="t" r="r" b="b"/>
              <a:pathLst>
                <a:path w="3479800" h="1884045">
                  <a:moveTo>
                    <a:pt x="3479291" y="0"/>
                  </a:moveTo>
                  <a:lnTo>
                    <a:pt x="0" y="0"/>
                  </a:lnTo>
                  <a:lnTo>
                    <a:pt x="0" y="1883664"/>
                  </a:lnTo>
                  <a:lnTo>
                    <a:pt x="3479291" y="1883664"/>
                  </a:lnTo>
                  <a:lnTo>
                    <a:pt x="3479291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01312" y="4809617"/>
              <a:ext cx="1309370" cy="1389380"/>
            </a:xfrm>
            <a:custGeom>
              <a:avLst/>
              <a:gdLst/>
              <a:ahLst/>
              <a:cxnLst/>
              <a:rect l="l" t="t" r="r" b="b"/>
              <a:pathLst>
                <a:path w="1309370" h="1389379">
                  <a:moveTo>
                    <a:pt x="0" y="0"/>
                  </a:moveTo>
                  <a:lnTo>
                    <a:pt x="493267" y="57150"/>
                  </a:lnTo>
                  <a:lnTo>
                    <a:pt x="1308862" y="1388998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8096" y="4303776"/>
              <a:ext cx="2311908" cy="566927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835152" y="4084320"/>
            <a:ext cx="3479800" cy="1884045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91440" algn="just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Respuesta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Cierre: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 dirty="0">
              <a:latin typeface="Calibri"/>
              <a:cs typeface="Calibri"/>
            </a:endParaRPr>
          </a:p>
          <a:p>
            <a:pPr marL="91440" marR="83185" algn="just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Se </a:t>
            </a:r>
            <a:r>
              <a:rPr sz="1600" spc="-15" dirty="0">
                <a:latin typeface="Calibri"/>
                <a:cs typeface="Calibri"/>
              </a:rPr>
              <a:t>dará </a:t>
            </a:r>
            <a:r>
              <a:rPr sz="1600" spc="-10" dirty="0">
                <a:latin typeface="Calibri"/>
                <a:cs typeface="Calibri"/>
              </a:rPr>
              <a:t>respuesta forma por </a:t>
            </a:r>
            <a:r>
              <a:rPr sz="1600" spc="-5" dirty="0">
                <a:latin typeface="Calibri"/>
                <a:cs typeface="Calibri"/>
              </a:rPr>
              <a:t>escrito al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quejoso, frente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decisión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queja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presentada.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135623" y="8836152"/>
            <a:ext cx="4112260" cy="2970530"/>
            <a:chOff x="6135623" y="8836152"/>
            <a:chExt cx="4112260" cy="2970530"/>
          </a:xfrm>
        </p:grpSpPr>
        <p:pic>
          <p:nvPicPr>
            <p:cNvPr id="61" name="object 6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95059" y="8836152"/>
              <a:ext cx="4029455" cy="297027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35623" y="9948672"/>
              <a:ext cx="4111752" cy="158953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6227063" y="9916668"/>
              <a:ext cx="3910965" cy="1803400"/>
            </a:xfrm>
            <a:custGeom>
              <a:avLst/>
              <a:gdLst/>
              <a:ahLst/>
              <a:cxnLst/>
              <a:rect l="l" t="t" r="r" b="b"/>
              <a:pathLst>
                <a:path w="3910965" h="1803400">
                  <a:moveTo>
                    <a:pt x="3910584" y="0"/>
                  </a:moveTo>
                  <a:lnTo>
                    <a:pt x="0" y="0"/>
                  </a:lnTo>
                  <a:lnTo>
                    <a:pt x="0" y="1802892"/>
                  </a:lnTo>
                  <a:lnTo>
                    <a:pt x="3910584" y="1802892"/>
                  </a:lnTo>
                  <a:lnTo>
                    <a:pt x="3910584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023350" y="8867013"/>
              <a:ext cx="604520" cy="920115"/>
            </a:xfrm>
            <a:custGeom>
              <a:avLst/>
              <a:gdLst/>
              <a:ahLst/>
              <a:cxnLst/>
              <a:rect l="l" t="t" r="r" b="b"/>
              <a:pathLst>
                <a:path w="604520" h="920115">
                  <a:moveTo>
                    <a:pt x="0" y="0"/>
                  </a:moveTo>
                  <a:lnTo>
                    <a:pt x="604520" y="441578"/>
                  </a:lnTo>
                  <a:lnTo>
                    <a:pt x="594741" y="919860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160007" y="9973056"/>
              <a:ext cx="2612136" cy="566928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6227064" y="9916668"/>
            <a:ext cx="3910965" cy="1803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192">
            <a:solidFill>
              <a:srgbClr val="41709C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92075" algn="just">
              <a:lnSpc>
                <a:spcPct val="100000"/>
              </a:lnSpc>
              <a:spcBef>
                <a:spcPts val="975"/>
              </a:spcBef>
            </a:pPr>
            <a:r>
              <a:rPr sz="2000" b="1" spc="-5" dirty="0">
                <a:latin typeface="Calibri"/>
                <a:cs typeface="Calibri"/>
              </a:rPr>
              <a:t>Tiempo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respuesta: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 dirty="0">
              <a:latin typeface="Calibri"/>
              <a:cs typeface="Calibri"/>
            </a:endParaRPr>
          </a:p>
          <a:p>
            <a:pPr marL="92075" marR="82550" algn="just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RC CERTINSPECCIONES </a:t>
            </a:r>
            <a:r>
              <a:rPr sz="1600" spc="-15" dirty="0">
                <a:latin typeface="Calibri"/>
                <a:cs typeface="Calibri"/>
              </a:rPr>
              <a:t>dará </a:t>
            </a:r>
            <a:r>
              <a:rPr sz="1600" spc="-10" dirty="0">
                <a:latin typeface="Calibri"/>
                <a:cs typeface="Calibri"/>
              </a:rPr>
              <a:t>respuesta </a:t>
            </a:r>
            <a:r>
              <a:rPr sz="1600" spc="-5" dirty="0">
                <a:latin typeface="Calibri"/>
                <a:cs typeface="Calibri"/>
              </a:rPr>
              <a:t>en un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tiempo no </a:t>
            </a:r>
            <a:r>
              <a:rPr sz="1600" spc="-10" dirty="0">
                <a:latin typeface="Calibri"/>
                <a:cs typeface="Calibri"/>
              </a:rPr>
              <a:t>mayor </a:t>
            </a:r>
            <a:r>
              <a:rPr sz="1600" spc="-5" dirty="0">
                <a:latin typeface="Calibri"/>
                <a:cs typeface="Calibri"/>
              </a:rPr>
              <a:t>a 15 días a partir </a:t>
            </a:r>
            <a:r>
              <a:rPr sz="1600" dirty="0">
                <a:latin typeface="Calibri"/>
                <a:cs typeface="Calibri"/>
              </a:rPr>
              <a:t>del </a:t>
            </a:r>
            <a:r>
              <a:rPr sz="1600" spc="-10" dirty="0">
                <a:latin typeface="Calibri"/>
                <a:cs typeface="Calibri"/>
              </a:rPr>
              <a:t>día </a:t>
            </a:r>
            <a:r>
              <a:rPr sz="1600" spc="-5" dirty="0">
                <a:latin typeface="Calibri"/>
                <a:cs typeface="Calibri"/>
              </a:rPr>
              <a:t> siguiente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recepción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queja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31698" y="2917698"/>
            <a:ext cx="14772640" cy="31750"/>
          </a:xfrm>
          <a:custGeom>
            <a:avLst/>
            <a:gdLst/>
            <a:ahLst/>
            <a:cxnLst/>
            <a:rect l="l" t="t" r="r" b="b"/>
            <a:pathLst>
              <a:path w="14772640" h="31750">
                <a:moveTo>
                  <a:pt x="0" y="0"/>
                </a:moveTo>
                <a:lnTo>
                  <a:pt x="14772259" y="31496"/>
                </a:lnTo>
              </a:path>
            </a:pathLst>
          </a:custGeom>
          <a:ln w="38100">
            <a:solidFill>
              <a:srgbClr val="76707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169163"/>
            <a:ext cx="14888210" cy="1018540"/>
            <a:chOff x="515112" y="169163"/>
            <a:chExt cx="14888210" cy="1018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112" y="169163"/>
              <a:ext cx="1618488" cy="101803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64079" y="188975"/>
              <a:ext cx="13239115" cy="998219"/>
            </a:xfrm>
            <a:custGeom>
              <a:avLst/>
              <a:gdLst/>
              <a:ahLst/>
              <a:cxnLst/>
              <a:rect l="l" t="t" r="r" b="b"/>
              <a:pathLst>
                <a:path w="13239115" h="998219">
                  <a:moveTo>
                    <a:pt x="13238988" y="0"/>
                  </a:moveTo>
                  <a:lnTo>
                    <a:pt x="0" y="0"/>
                  </a:lnTo>
                  <a:lnTo>
                    <a:pt x="0" y="998220"/>
                  </a:lnTo>
                  <a:lnTo>
                    <a:pt x="13238988" y="998220"/>
                  </a:lnTo>
                  <a:lnTo>
                    <a:pt x="13238988" y="0"/>
                  </a:lnTo>
                  <a:close/>
                </a:path>
              </a:pathLst>
            </a:custGeom>
            <a:solidFill>
              <a:srgbClr val="2F5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59475" y="469900"/>
              <a:ext cx="5670423" cy="43395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506077" y="6254506"/>
            <a:ext cx="6007100" cy="2598420"/>
            <a:chOff x="9506077" y="6254506"/>
            <a:chExt cx="6007100" cy="25984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8243" y="6254506"/>
              <a:ext cx="5963400" cy="25984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86644" y="6288023"/>
              <a:ext cx="5026152" cy="256489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578084" y="6323075"/>
              <a:ext cx="4825365" cy="2506980"/>
            </a:xfrm>
            <a:custGeom>
              <a:avLst/>
              <a:gdLst/>
              <a:ahLst/>
              <a:cxnLst/>
              <a:rect l="l" t="t" r="r" b="b"/>
              <a:pathLst>
                <a:path w="4825365" h="2506979">
                  <a:moveTo>
                    <a:pt x="4824983" y="0"/>
                  </a:moveTo>
                  <a:lnTo>
                    <a:pt x="0" y="0"/>
                  </a:lnTo>
                  <a:lnTo>
                    <a:pt x="0" y="2506979"/>
                  </a:lnTo>
                  <a:lnTo>
                    <a:pt x="4824983" y="2506979"/>
                  </a:lnTo>
                  <a:lnTo>
                    <a:pt x="4824983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512427" y="6323075"/>
              <a:ext cx="5890895" cy="2506980"/>
            </a:xfrm>
            <a:custGeom>
              <a:avLst/>
              <a:gdLst/>
              <a:ahLst/>
              <a:cxnLst/>
              <a:rect l="l" t="t" r="r" b="b"/>
              <a:pathLst>
                <a:path w="5890894" h="2506979">
                  <a:moveTo>
                    <a:pt x="1065656" y="2506979"/>
                  </a:moveTo>
                  <a:lnTo>
                    <a:pt x="5890640" y="2506979"/>
                  </a:lnTo>
                  <a:lnTo>
                    <a:pt x="5890640" y="0"/>
                  </a:lnTo>
                  <a:lnTo>
                    <a:pt x="1065656" y="0"/>
                  </a:lnTo>
                  <a:lnTo>
                    <a:pt x="1065656" y="2506979"/>
                  </a:lnTo>
                  <a:close/>
                </a:path>
                <a:path w="5890894" h="2506979">
                  <a:moveTo>
                    <a:pt x="864362" y="1005332"/>
                  </a:moveTo>
                  <a:lnTo>
                    <a:pt x="573786" y="1005332"/>
                  </a:lnTo>
                  <a:lnTo>
                    <a:pt x="0" y="344043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11028" y="6367271"/>
              <a:ext cx="1222248" cy="56692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658347" y="6419799"/>
            <a:ext cx="90931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Canales: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58347" y="6973569"/>
            <a:ext cx="46666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"/>
                <a:cs typeface="Calibri"/>
              </a:rPr>
              <a:t>Para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interponer</a:t>
            </a:r>
            <a:r>
              <a:rPr sz="1600" spc="-5" dirty="0">
                <a:latin typeface="Calibri"/>
                <a:cs typeface="Calibri"/>
              </a:rPr>
              <a:t> apelaciones,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RC</a:t>
            </a:r>
            <a:r>
              <a:rPr sz="1600" spc="-5" dirty="0">
                <a:latin typeface="Calibri"/>
                <a:cs typeface="Calibri"/>
              </a:rPr>
              <a:t> CERTINSPECCIONES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dispuesto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los siguientes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canales: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58347" y="7705090"/>
            <a:ext cx="45796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0020" indent="-147955">
              <a:lnSpc>
                <a:spcPct val="100000"/>
              </a:lnSpc>
              <a:spcBef>
                <a:spcPts val="95"/>
              </a:spcBef>
              <a:buChar char="•"/>
              <a:tabLst>
                <a:tab pos="160655" algn="l"/>
              </a:tabLst>
            </a:pPr>
            <a:r>
              <a:rPr sz="1600" spc="-5" dirty="0">
                <a:latin typeface="Calibri"/>
                <a:cs typeface="Calibri"/>
              </a:rPr>
              <a:t>E-mail:</a:t>
            </a:r>
            <a:r>
              <a:rPr sz="160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6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7"/>
              </a:rPr>
              <a:t>quejasyapelaciones@rccertinspecciones.co</a:t>
            </a:r>
            <a:endParaRPr sz="1600" dirty="0">
              <a:latin typeface="Calibri"/>
              <a:cs typeface="Calibri"/>
            </a:endParaRPr>
          </a:p>
          <a:p>
            <a:pPr marL="160655" indent="-148590">
              <a:lnSpc>
                <a:spcPct val="100000"/>
              </a:lnSpc>
              <a:buChar char="•"/>
              <a:tabLst>
                <a:tab pos="161290" algn="l"/>
              </a:tabLst>
            </a:pPr>
            <a:r>
              <a:rPr sz="1600" spc="-10" dirty="0">
                <a:latin typeface="Calibri"/>
                <a:cs typeface="Calibri"/>
              </a:rPr>
              <a:t>Página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web:</a:t>
            </a:r>
            <a:r>
              <a:rPr sz="1600" spc="2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600" u="heavy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8"/>
              </a:rPr>
              <a:t>www.rccertinspecciones.co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60655" algn="l"/>
              </a:tabLst>
            </a:pPr>
            <a:r>
              <a:rPr sz="1600" spc="-10" dirty="0">
                <a:latin typeface="Calibri"/>
                <a:cs typeface="Calibri"/>
              </a:rPr>
              <a:t>Presencial: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Calle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28A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#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12-30,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CCIAL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Premier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(Jumbo),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Local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J1022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Girardot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Cundinamarca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249923" y="5282184"/>
            <a:ext cx="2959608" cy="3389375"/>
            <a:chOff x="6249923" y="5282184"/>
            <a:chExt cx="2959608" cy="3389375"/>
          </a:xfrm>
          <a:solidFill>
            <a:schemeClr val="bg1"/>
          </a:solidFill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46519" y="5711952"/>
              <a:ext cx="1286255" cy="812291"/>
            </a:xfrm>
            <a:prstGeom prst="rect">
              <a:avLst/>
            </a:prstGeom>
            <a:grpFill/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49923" y="6449568"/>
              <a:ext cx="320040" cy="1484376"/>
            </a:xfrm>
            <a:prstGeom prst="rect">
              <a:avLst/>
            </a:prstGeom>
            <a:grpFill/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6519" y="7859268"/>
              <a:ext cx="2564891" cy="812291"/>
            </a:xfrm>
            <a:prstGeom prst="rect">
              <a:avLst/>
            </a:prstGeom>
            <a:grpFill/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87967" y="6449568"/>
              <a:ext cx="321564" cy="1484376"/>
            </a:xfrm>
            <a:prstGeom prst="rect">
              <a:avLst/>
            </a:prstGeom>
            <a:grpFill/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25155" y="5711952"/>
              <a:ext cx="1286255" cy="812291"/>
            </a:xfrm>
            <a:prstGeom prst="rect">
              <a:avLst/>
            </a:prstGeom>
            <a:grpFill/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05880" y="6637019"/>
              <a:ext cx="1578863" cy="1144524"/>
            </a:xfrm>
            <a:prstGeom prst="rect">
              <a:avLst/>
            </a:prstGeom>
            <a:grpFill/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61859" y="5282184"/>
              <a:ext cx="934211" cy="934211"/>
            </a:xfrm>
            <a:prstGeom prst="rect">
              <a:avLst/>
            </a:prstGeom>
            <a:grpFill/>
          </p:spPr>
        </p:pic>
      </p:grpSp>
      <p:sp>
        <p:nvSpPr>
          <p:cNvPr id="23" name="object 23"/>
          <p:cNvSpPr txBox="1"/>
          <p:nvPr/>
        </p:nvSpPr>
        <p:spPr>
          <a:xfrm>
            <a:off x="7619492" y="5553201"/>
            <a:ext cx="2203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11540" y="6003035"/>
            <a:ext cx="934211" cy="9342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5" name="object 25"/>
          <p:cNvSpPr txBox="1"/>
          <p:nvPr/>
        </p:nvSpPr>
        <p:spPr>
          <a:xfrm>
            <a:off x="8869171" y="6274688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511540" y="7446264"/>
            <a:ext cx="934211" cy="934212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8869171" y="7717663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261859" y="8167116"/>
            <a:ext cx="934211" cy="934212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7619492" y="8439150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013703" y="7446264"/>
            <a:ext cx="932688" cy="934212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370065" y="7717663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5.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13703" y="6003035"/>
            <a:ext cx="932688" cy="9342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3" name="object 33"/>
          <p:cNvSpPr txBox="1"/>
          <p:nvPr/>
        </p:nvSpPr>
        <p:spPr>
          <a:xfrm>
            <a:off x="6370065" y="6274688"/>
            <a:ext cx="220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6.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897111" y="8494776"/>
            <a:ext cx="5664835" cy="2865120"/>
            <a:chOff x="8897111" y="8494776"/>
            <a:chExt cx="5664835" cy="2865120"/>
          </a:xfrm>
        </p:grpSpPr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97111" y="8494776"/>
              <a:ext cx="5641848" cy="286512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497567" y="9640824"/>
              <a:ext cx="5064251" cy="158953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590531" y="9503664"/>
              <a:ext cx="4861560" cy="1769745"/>
            </a:xfrm>
            <a:custGeom>
              <a:avLst/>
              <a:gdLst/>
              <a:ahLst/>
              <a:cxnLst/>
              <a:rect l="l" t="t" r="r" b="b"/>
              <a:pathLst>
                <a:path w="4861559" h="1769745">
                  <a:moveTo>
                    <a:pt x="4861560" y="0"/>
                  </a:moveTo>
                  <a:lnTo>
                    <a:pt x="0" y="0"/>
                  </a:lnTo>
                  <a:lnTo>
                    <a:pt x="0" y="1769364"/>
                  </a:lnTo>
                  <a:lnTo>
                    <a:pt x="4861560" y="1769364"/>
                  </a:lnTo>
                  <a:lnTo>
                    <a:pt x="4861560" y="0"/>
                  </a:lnTo>
                  <a:close/>
                </a:path>
              </a:pathLst>
            </a:custGeom>
            <a:solidFill>
              <a:srgbClr val="B4C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928861" y="8522081"/>
              <a:ext cx="546735" cy="1424940"/>
            </a:xfrm>
            <a:custGeom>
              <a:avLst/>
              <a:gdLst/>
              <a:ahLst/>
              <a:cxnLst/>
              <a:rect l="l" t="t" r="r" b="b"/>
              <a:pathLst>
                <a:path w="546734" h="1424940">
                  <a:moveTo>
                    <a:pt x="546481" y="1424940"/>
                  </a:moveTo>
                  <a:lnTo>
                    <a:pt x="52070" y="1424940"/>
                  </a:lnTo>
                  <a:lnTo>
                    <a:pt x="0" y="0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523475" y="9666732"/>
              <a:ext cx="2042160" cy="56692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227307" y="9666732"/>
              <a:ext cx="1688592" cy="566927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9590531" y="9503664"/>
            <a:ext cx="4861560" cy="17697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192">
            <a:solidFill>
              <a:srgbClr val="FFC000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92075" algn="just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Recepción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Apelaciones: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 dirty="0">
              <a:latin typeface="Calibri"/>
              <a:cs typeface="Calibri"/>
            </a:endParaRPr>
          </a:p>
          <a:p>
            <a:pPr marL="92075" marR="80645" algn="just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RC </a:t>
            </a:r>
            <a:r>
              <a:rPr sz="1600" spc="-5" dirty="0">
                <a:latin typeface="Calibri"/>
                <a:cs typeface="Calibri"/>
              </a:rPr>
              <a:t>CERTINSPECCIONES </a:t>
            </a:r>
            <a:r>
              <a:rPr sz="1600" spc="-15" dirty="0">
                <a:latin typeface="Calibri"/>
                <a:cs typeface="Calibri"/>
              </a:rPr>
              <a:t>dará </a:t>
            </a:r>
            <a:r>
              <a:rPr sz="1600" spc="-5" dirty="0">
                <a:latin typeface="Calibri"/>
                <a:cs typeface="Calibri"/>
              </a:rPr>
              <a:t>confirmación por escrito </a:t>
            </a:r>
            <a:r>
              <a:rPr sz="1600" spc="5" dirty="0">
                <a:latin typeface="Calibri"/>
                <a:cs typeface="Calibri"/>
              </a:rPr>
              <a:t>de 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5" dirty="0">
                <a:latin typeface="Calibri"/>
                <a:cs typeface="Calibri"/>
              </a:rPr>
              <a:t>recepción de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5" dirty="0">
                <a:latin typeface="Calibri"/>
                <a:cs typeface="Calibri"/>
              </a:rPr>
              <a:t>apelación e </a:t>
            </a:r>
            <a:r>
              <a:rPr sz="1600" spc="-15" dirty="0">
                <a:latin typeface="Calibri"/>
                <a:cs typeface="Calibri"/>
              </a:rPr>
              <a:t>informará </a:t>
            </a:r>
            <a:r>
              <a:rPr sz="1600" spc="-5" dirty="0">
                <a:latin typeface="Calibri"/>
                <a:cs typeface="Calibri"/>
              </a:rPr>
              <a:t>el </a:t>
            </a:r>
            <a:r>
              <a:rPr sz="1600" spc="-10" dirty="0">
                <a:latin typeface="Calibri"/>
                <a:cs typeface="Calibri"/>
              </a:rPr>
              <a:t>numero </a:t>
            </a:r>
            <a:r>
              <a:rPr sz="1600" spc="5" dirty="0">
                <a:latin typeface="Calibri"/>
                <a:cs typeface="Calibri"/>
              </a:rPr>
              <a:t>de 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consecutivo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asignado.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90372" y="5940552"/>
            <a:ext cx="5229225" cy="2981325"/>
            <a:chOff x="690372" y="5940552"/>
            <a:chExt cx="5229225" cy="2981325"/>
          </a:xfrm>
        </p:grpSpPr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6555" y="5940552"/>
              <a:ext cx="5152676" cy="298094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0372" y="6164580"/>
              <a:ext cx="4005072" cy="256489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35152" y="6009132"/>
              <a:ext cx="3804285" cy="2889885"/>
            </a:xfrm>
            <a:custGeom>
              <a:avLst/>
              <a:gdLst/>
              <a:ahLst/>
              <a:cxnLst/>
              <a:rect l="l" t="t" r="r" b="b"/>
              <a:pathLst>
                <a:path w="3804285" h="2889884">
                  <a:moveTo>
                    <a:pt x="3803904" y="0"/>
                  </a:moveTo>
                  <a:lnTo>
                    <a:pt x="0" y="0"/>
                  </a:lnTo>
                  <a:lnTo>
                    <a:pt x="0" y="2889504"/>
                  </a:lnTo>
                  <a:lnTo>
                    <a:pt x="3803904" y="2889504"/>
                  </a:lnTo>
                  <a:lnTo>
                    <a:pt x="3803904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35152" y="6009132"/>
              <a:ext cx="5071110" cy="2889885"/>
            </a:xfrm>
            <a:custGeom>
              <a:avLst/>
              <a:gdLst/>
              <a:ahLst/>
              <a:cxnLst/>
              <a:rect l="l" t="t" r="r" b="b"/>
              <a:pathLst>
                <a:path w="5071110" h="2889884">
                  <a:moveTo>
                    <a:pt x="0" y="2889504"/>
                  </a:moveTo>
                  <a:lnTo>
                    <a:pt x="3803904" y="2889504"/>
                  </a:lnTo>
                  <a:lnTo>
                    <a:pt x="3803904" y="0"/>
                  </a:lnTo>
                  <a:lnTo>
                    <a:pt x="0" y="0"/>
                  </a:lnTo>
                  <a:lnTo>
                    <a:pt x="0" y="2889504"/>
                  </a:lnTo>
                  <a:close/>
                </a:path>
                <a:path w="5071110" h="2889884">
                  <a:moveTo>
                    <a:pt x="3932682" y="401193"/>
                  </a:moveTo>
                  <a:lnTo>
                    <a:pt x="4336669" y="382524"/>
                  </a:lnTo>
                  <a:lnTo>
                    <a:pt x="5070856" y="1752600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68096" y="6243828"/>
              <a:ext cx="1385316" cy="56692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815083" y="6243828"/>
              <a:ext cx="1784604" cy="566927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927201" y="6297295"/>
            <a:ext cx="3634740" cy="2285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Análisis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investigación: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 dirty="0">
              <a:latin typeface="Calibri"/>
              <a:cs typeface="Calibri"/>
            </a:endParaRPr>
          </a:p>
          <a:p>
            <a:pPr marR="5080" algn="just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Calibri"/>
                <a:cs typeface="Calibri"/>
              </a:rPr>
              <a:t>Se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realiza</a:t>
            </a:r>
            <a:r>
              <a:rPr sz="1600" spc="-5" dirty="0">
                <a:latin typeface="Calibri"/>
                <a:cs typeface="Calibri"/>
              </a:rPr>
              <a:t> 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debido</a:t>
            </a:r>
            <a:r>
              <a:rPr sz="1600" spc="-5" dirty="0">
                <a:latin typeface="Calibri"/>
                <a:cs typeface="Calibri"/>
              </a:rPr>
              <a:t> proceso</a:t>
            </a:r>
            <a:r>
              <a:rPr sz="1600" spc="3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investigación </a:t>
            </a:r>
            <a:r>
              <a:rPr sz="1600" spc="-5" dirty="0">
                <a:latin typeface="Calibri"/>
                <a:cs typeface="Calibri"/>
              </a:rPr>
              <a:t>y análisis de </a:t>
            </a:r>
            <a:r>
              <a:rPr sz="1600" dirty="0">
                <a:latin typeface="Calibri"/>
                <a:cs typeface="Calibri"/>
              </a:rPr>
              <a:t>las </a:t>
            </a:r>
            <a:r>
              <a:rPr sz="1600" spc="-5" dirty="0">
                <a:latin typeface="Calibri"/>
                <a:cs typeface="Calibri"/>
              </a:rPr>
              <a:t>evidencias 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información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relacionada </a:t>
            </a:r>
            <a:r>
              <a:rPr sz="1600" spc="-10" dirty="0">
                <a:latin typeface="Calibri"/>
                <a:cs typeface="Calibri"/>
              </a:rPr>
              <a:t>con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misma. </a:t>
            </a:r>
            <a:r>
              <a:rPr sz="1600" spc="-5" dirty="0">
                <a:latin typeface="Calibri"/>
                <a:cs typeface="Calibri"/>
              </a:rPr>
              <a:t>Es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aclarar</a:t>
            </a:r>
            <a:r>
              <a:rPr sz="1600" spc="-5" dirty="0">
                <a:latin typeface="Calibri"/>
                <a:cs typeface="Calibri"/>
              </a:rPr>
              <a:t> que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este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proceso</a:t>
            </a:r>
            <a:r>
              <a:rPr sz="1600" spc="3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investigación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análisis,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realizado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por 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personal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distinto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que</a:t>
            </a:r>
            <a:r>
              <a:rPr sz="1600" spc="-5" dirty="0">
                <a:latin typeface="Calibri"/>
                <a:cs typeface="Calibri"/>
              </a:rPr>
              <a:t> participó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</a:t>
            </a:r>
            <a:r>
              <a:rPr sz="1600" dirty="0">
                <a:latin typeface="Calibri"/>
                <a:cs typeface="Calibri"/>
              </a:rPr>
              <a:t> la 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inspección.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90372" y="3483876"/>
            <a:ext cx="5034280" cy="2196465"/>
            <a:chOff x="690372" y="3483876"/>
            <a:chExt cx="5034280" cy="2196465"/>
          </a:xfrm>
        </p:grpSpPr>
        <p:pic>
          <p:nvPicPr>
            <p:cNvPr id="51" name="object 5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66577" y="3483876"/>
              <a:ext cx="4957560" cy="219605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90372" y="3572256"/>
              <a:ext cx="3681984" cy="183337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35152" y="3552444"/>
              <a:ext cx="3479800" cy="1885314"/>
            </a:xfrm>
            <a:custGeom>
              <a:avLst/>
              <a:gdLst/>
              <a:ahLst/>
              <a:cxnLst/>
              <a:rect l="l" t="t" r="r" b="b"/>
              <a:pathLst>
                <a:path w="3479800" h="1885314">
                  <a:moveTo>
                    <a:pt x="3479291" y="0"/>
                  </a:moveTo>
                  <a:lnTo>
                    <a:pt x="0" y="0"/>
                  </a:lnTo>
                  <a:lnTo>
                    <a:pt x="0" y="1885187"/>
                  </a:lnTo>
                  <a:lnTo>
                    <a:pt x="3479291" y="1885187"/>
                  </a:lnTo>
                  <a:lnTo>
                    <a:pt x="3479291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01312" y="4278376"/>
              <a:ext cx="1309370" cy="1390650"/>
            </a:xfrm>
            <a:custGeom>
              <a:avLst/>
              <a:gdLst/>
              <a:ahLst/>
              <a:cxnLst/>
              <a:rect l="l" t="t" r="r" b="b"/>
              <a:pathLst>
                <a:path w="1309370" h="1390650">
                  <a:moveTo>
                    <a:pt x="0" y="0"/>
                  </a:moveTo>
                  <a:lnTo>
                    <a:pt x="493267" y="57150"/>
                  </a:lnTo>
                  <a:lnTo>
                    <a:pt x="1308862" y="1390142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8096" y="3651504"/>
              <a:ext cx="2311908" cy="566927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835152" y="3552444"/>
            <a:ext cx="3479800" cy="1710725"/>
          </a:xfrm>
          <a:prstGeom prst="rect">
            <a:avLst/>
          </a:prstGeom>
          <a:ln w="12192">
            <a:solidFill>
              <a:srgbClr val="FFC000"/>
            </a:solidFill>
          </a:ln>
        </p:spPr>
        <p:txBody>
          <a:bodyPr vert="horz" wrap="square" lIns="0" tIns="165100" rIns="0" bIns="0" rtlCol="0">
            <a:spAutoFit/>
          </a:bodyPr>
          <a:lstStyle/>
          <a:p>
            <a:pPr marL="91440" algn="just">
              <a:lnSpc>
                <a:spcPct val="100000"/>
              </a:lnSpc>
              <a:spcBef>
                <a:spcPts val="1300"/>
              </a:spcBef>
            </a:pPr>
            <a:r>
              <a:rPr sz="2000" spc="-10" dirty="0">
                <a:latin typeface="Calibri"/>
                <a:cs typeface="Calibri"/>
              </a:rPr>
              <a:t>Respuesta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Cierre: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 dirty="0">
              <a:latin typeface="Calibri"/>
              <a:cs typeface="Calibri"/>
            </a:endParaRPr>
          </a:p>
          <a:p>
            <a:pPr marL="91440" marR="83185" algn="just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Gerente</a:t>
            </a:r>
            <a:r>
              <a:rPr sz="1600" spc="-5" dirty="0">
                <a:latin typeface="Calibri"/>
                <a:cs typeface="Calibri"/>
              </a:rPr>
              <a:t> General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dará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respuesta</a:t>
            </a:r>
            <a:r>
              <a:rPr sz="1600" spc="-5" dirty="0">
                <a:latin typeface="Calibri"/>
                <a:cs typeface="Calibri"/>
              </a:rPr>
              <a:t> de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manera formal por </a:t>
            </a:r>
            <a:r>
              <a:rPr sz="1600" spc="-5" dirty="0">
                <a:latin typeface="Calibri"/>
                <a:cs typeface="Calibri"/>
              </a:rPr>
              <a:t>escrito al </a:t>
            </a:r>
            <a:r>
              <a:rPr sz="1600" spc="-10" dirty="0">
                <a:latin typeface="Calibri"/>
                <a:cs typeface="Calibri"/>
              </a:rPr>
              <a:t>apelante,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frente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 la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decisión</a:t>
            </a:r>
            <a:r>
              <a:rPr sz="1600" spc="-5" dirty="0">
                <a:latin typeface="Calibri"/>
                <a:cs typeface="Calibri"/>
              </a:rPr>
              <a:t> a</a:t>
            </a:r>
            <a:r>
              <a:rPr sz="1600" dirty="0">
                <a:latin typeface="Calibri"/>
                <a:cs typeface="Calibri"/>
              </a:rPr>
              <a:t> la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apelación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presentada.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502663" y="8947404"/>
            <a:ext cx="5801995" cy="2413000"/>
            <a:chOff x="1502663" y="8947404"/>
            <a:chExt cx="5801995" cy="2413000"/>
          </a:xfrm>
        </p:grpSpPr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62099" y="8947404"/>
              <a:ext cx="5742432" cy="241249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02663" y="9502140"/>
              <a:ext cx="4111752" cy="158953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594103" y="9470136"/>
              <a:ext cx="3909060" cy="1803400"/>
            </a:xfrm>
            <a:custGeom>
              <a:avLst/>
              <a:gdLst/>
              <a:ahLst/>
              <a:cxnLst/>
              <a:rect l="l" t="t" r="r" b="b"/>
              <a:pathLst>
                <a:path w="3909060" h="1803400">
                  <a:moveTo>
                    <a:pt x="3909060" y="0"/>
                  </a:moveTo>
                  <a:lnTo>
                    <a:pt x="0" y="0"/>
                  </a:lnTo>
                  <a:lnTo>
                    <a:pt x="0" y="1802891"/>
                  </a:lnTo>
                  <a:lnTo>
                    <a:pt x="3909060" y="1802891"/>
                  </a:lnTo>
                  <a:lnTo>
                    <a:pt x="3909060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697347" y="8978138"/>
              <a:ext cx="1524000" cy="865505"/>
            </a:xfrm>
            <a:custGeom>
              <a:avLst/>
              <a:gdLst/>
              <a:ahLst/>
              <a:cxnLst/>
              <a:rect l="l" t="t" r="r" b="b"/>
              <a:pathLst>
                <a:path w="1524000" h="865504">
                  <a:moveTo>
                    <a:pt x="1523873" y="0"/>
                  </a:moveTo>
                  <a:lnTo>
                    <a:pt x="411099" y="865504"/>
                  </a:lnTo>
                  <a:lnTo>
                    <a:pt x="0" y="852931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527047" y="9526524"/>
              <a:ext cx="2612136" cy="566927"/>
            </a:xfrm>
            <a:prstGeom prst="rect">
              <a:avLst/>
            </a:prstGeom>
          </p:spPr>
        </p:pic>
      </p:grpSp>
      <p:sp>
        <p:nvSpPr>
          <p:cNvPr id="63" name="object 63"/>
          <p:cNvSpPr txBox="1"/>
          <p:nvPr/>
        </p:nvSpPr>
        <p:spPr>
          <a:xfrm>
            <a:off x="1594103" y="9470135"/>
            <a:ext cx="3909060" cy="1803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192">
            <a:solidFill>
              <a:srgbClr val="FFC000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91440" algn="just">
              <a:lnSpc>
                <a:spcPct val="100000"/>
              </a:lnSpc>
              <a:spcBef>
                <a:spcPts val="975"/>
              </a:spcBef>
            </a:pPr>
            <a:r>
              <a:rPr sz="2000" b="1" spc="-5" dirty="0">
                <a:latin typeface="Calibri"/>
                <a:cs typeface="Calibri"/>
              </a:rPr>
              <a:t>Tiempo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respuesta: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 dirty="0">
              <a:latin typeface="Calibri"/>
              <a:cs typeface="Calibri"/>
            </a:endParaRPr>
          </a:p>
          <a:p>
            <a:pPr marL="91440" marR="81915" algn="just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RC CERTINSPECCIONES </a:t>
            </a:r>
            <a:r>
              <a:rPr sz="1600" spc="-15" dirty="0">
                <a:latin typeface="Calibri"/>
                <a:cs typeface="Calibri"/>
              </a:rPr>
              <a:t>dará </a:t>
            </a:r>
            <a:r>
              <a:rPr sz="1600" spc="-10" dirty="0">
                <a:latin typeface="Calibri"/>
                <a:cs typeface="Calibri"/>
              </a:rPr>
              <a:t>respuesta </a:t>
            </a:r>
            <a:r>
              <a:rPr sz="1600" spc="-5" dirty="0">
                <a:latin typeface="Calibri"/>
                <a:cs typeface="Calibri"/>
              </a:rPr>
              <a:t>en un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tiempo no </a:t>
            </a:r>
            <a:r>
              <a:rPr sz="1600" spc="-10" dirty="0">
                <a:latin typeface="Calibri"/>
                <a:cs typeface="Calibri"/>
              </a:rPr>
              <a:t>mayor </a:t>
            </a:r>
            <a:r>
              <a:rPr sz="1600" spc="-5" dirty="0">
                <a:latin typeface="Calibri"/>
                <a:cs typeface="Calibri"/>
              </a:rPr>
              <a:t>a </a:t>
            </a:r>
            <a:r>
              <a:rPr sz="1600" spc="-10" dirty="0">
                <a:latin typeface="Calibri"/>
                <a:cs typeface="Calibri"/>
              </a:rPr>
              <a:t>15 </a:t>
            </a:r>
            <a:r>
              <a:rPr sz="1600" spc="-5" dirty="0">
                <a:latin typeface="Calibri"/>
                <a:cs typeface="Calibri"/>
              </a:rPr>
              <a:t>días a </a:t>
            </a:r>
            <a:r>
              <a:rPr sz="1600" spc="-10" dirty="0">
                <a:latin typeface="Calibri"/>
                <a:cs typeface="Calibri"/>
              </a:rPr>
              <a:t>partir </a:t>
            </a:r>
            <a:r>
              <a:rPr sz="1600" dirty="0">
                <a:latin typeface="Calibri"/>
                <a:cs typeface="Calibri"/>
              </a:rPr>
              <a:t>del </a:t>
            </a:r>
            <a:r>
              <a:rPr sz="1600" spc="-10" dirty="0">
                <a:latin typeface="Calibri"/>
                <a:cs typeface="Calibri"/>
              </a:rPr>
              <a:t>día </a:t>
            </a:r>
            <a:r>
              <a:rPr sz="1600" spc="-5" dirty="0">
                <a:latin typeface="Calibri"/>
                <a:cs typeface="Calibri"/>
              </a:rPr>
              <a:t> siguiente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recepción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apelación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31698" y="2917698"/>
            <a:ext cx="14772640" cy="31750"/>
          </a:xfrm>
          <a:custGeom>
            <a:avLst/>
            <a:gdLst/>
            <a:ahLst/>
            <a:cxnLst/>
            <a:rect l="l" t="t" r="r" b="b"/>
            <a:pathLst>
              <a:path w="14772640" h="31750">
                <a:moveTo>
                  <a:pt x="0" y="0"/>
                </a:moveTo>
                <a:lnTo>
                  <a:pt x="14772259" y="31496"/>
                </a:lnTo>
              </a:path>
            </a:pathLst>
          </a:custGeom>
          <a:ln w="38100">
            <a:solidFill>
              <a:srgbClr val="76707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531876" y="1377696"/>
            <a:ext cx="14871700" cy="1318260"/>
            <a:chOff x="531876" y="1377696"/>
            <a:chExt cx="14871700" cy="1318260"/>
          </a:xfrm>
        </p:grpSpPr>
        <p:pic>
          <p:nvPicPr>
            <p:cNvPr id="66" name="object 6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30936" y="1377696"/>
              <a:ext cx="14772131" cy="131825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31876" y="1524000"/>
              <a:ext cx="1746504" cy="679703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709371" y="1590293"/>
            <a:ext cx="14304010" cy="947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Apelación: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000" spc="-5" dirty="0">
                <a:latin typeface="Calibri"/>
                <a:cs typeface="Calibri"/>
              </a:rPr>
              <a:t>Solicitud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proveedor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ítem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inspección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 </a:t>
            </a:r>
            <a:r>
              <a:rPr sz="2000" spc="-10" dirty="0">
                <a:latin typeface="Calibri"/>
                <a:cs typeface="Calibri"/>
              </a:rPr>
              <a:t>organismo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inspección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reconsiderar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decisión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 </a:t>
            </a:r>
            <a:r>
              <a:rPr sz="2000" spc="-10" dirty="0">
                <a:latin typeface="Calibri"/>
                <a:cs typeface="Calibri"/>
              </a:rPr>
              <a:t>tomó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relación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dicho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ítem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600" spc="-15" dirty="0">
                <a:latin typeface="Calibri"/>
                <a:cs typeface="Calibri"/>
              </a:rPr>
              <a:t>(</a:t>
            </a:r>
            <a:r>
              <a:rPr sz="1600" i="1" spc="-15" dirty="0">
                <a:latin typeface="Calibri"/>
                <a:cs typeface="Calibri"/>
              </a:rPr>
              <a:t>Fuente: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ISO/IEC </a:t>
            </a:r>
            <a:r>
              <a:rPr sz="1600" i="1" spc="-5" dirty="0">
                <a:latin typeface="Calibri"/>
                <a:cs typeface="Calibri"/>
              </a:rPr>
              <a:t>17020:2012)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7935468" y="3163823"/>
            <a:ext cx="7600315" cy="2745105"/>
            <a:chOff x="7935468" y="3163823"/>
            <a:chExt cx="7600315" cy="2745105"/>
          </a:xfrm>
        </p:grpSpPr>
        <p:pic>
          <p:nvPicPr>
            <p:cNvPr id="70" name="object 7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935468" y="3163823"/>
              <a:ext cx="7554468" cy="274472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497568" y="3366515"/>
              <a:ext cx="6038087" cy="2404872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9590532" y="3250691"/>
              <a:ext cx="5812790" cy="2626360"/>
            </a:xfrm>
            <a:custGeom>
              <a:avLst/>
              <a:gdLst/>
              <a:ahLst/>
              <a:cxnLst/>
              <a:rect l="l" t="t" r="r" b="b"/>
              <a:pathLst>
                <a:path w="5812790" h="2626360">
                  <a:moveTo>
                    <a:pt x="5812535" y="0"/>
                  </a:moveTo>
                  <a:lnTo>
                    <a:pt x="0" y="0"/>
                  </a:lnTo>
                  <a:lnTo>
                    <a:pt x="0" y="2625852"/>
                  </a:lnTo>
                  <a:lnTo>
                    <a:pt x="5812535" y="2625852"/>
                  </a:lnTo>
                  <a:lnTo>
                    <a:pt x="581253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966837" y="3250691"/>
              <a:ext cx="7436484" cy="2626360"/>
            </a:xfrm>
            <a:custGeom>
              <a:avLst/>
              <a:gdLst/>
              <a:ahLst/>
              <a:cxnLst/>
              <a:rect l="l" t="t" r="r" b="b"/>
              <a:pathLst>
                <a:path w="7436484" h="2626360">
                  <a:moveTo>
                    <a:pt x="1623695" y="2625852"/>
                  </a:moveTo>
                  <a:lnTo>
                    <a:pt x="7436231" y="2625852"/>
                  </a:lnTo>
                  <a:lnTo>
                    <a:pt x="7436231" y="0"/>
                  </a:lnTo>
                  <a:lnTo>
                    <a:pt x="1623695" y="0"/>
                  </a:lnTo>
                  <a:lnTo>
                    <a:pt x="1623695" y="2625852"/>
                  </a:lnTo>
                  <a:close/>
                </a:path>
                <a:path w="7436484" h="2626360">
                  <a:moveTo>
                    <a:pt x="1139317" y="492378"/>
                  </a:moveTo>
                  <a:lnTo>
                    <a:pt x="654939" y="492378"/>
                  </a:lnTo>
                  <a:lnTo>
                    <a:pt x="0" y="1809750"/>
                  </a:lnTo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523476" y="3445763"/>
              <a:ext cx="1146048" cy="56692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387584" y="3445763"/>
              <a:ext cx="1467612" cy="56692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571732" y="3445763"/>
              <a:ext cx="737616" cy="56692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027408" y="3445763"/>
              <a:ext cx="1359407" cy="56692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048488" y="3445763"/>
              <a:ext cx="408432" cy="566927"/>
            </a:xfrm>
            <a:prstGeom prst="rect">
              <a:avLst/>
            </a:prstGeom>
          </p:spPr>
        </p:pic>
      </p:grpSp>
      <p:sp>
        <p:nvSpPr>
          <p:cNvPr id="79" name="object 79"/>
          <p:cNvSpPr txBox="1"/>
          <p:nvPr/>
        </p:nvSpPr>
        <p:spPr>
          <a:xfrm>
            <a:off x="9669906" y="3498341"/>
            <a:ext cx="362140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Cuando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interponer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una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apelación: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9553956" y="4070603"/>
            <a:ext cx="5904230" cy="1676400"/>
            <a:chOff x="9553956" y="4070603"/>
            <a:chExt cx="5904230" cy="1676400"/>
          </a:xfrm>
        </p:grpSpPr>
        <p:pic>
          <p:nvPicPr>
            <p:cNvPr id="81" name="object 8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553956" y="4070603"/>
              <a:ext cx="906779" cy="45720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239756" y="4070603"/>
              <a:ext cx="422148" cy="45720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440924" y="4070603"/>
              <a:ext cx="993648" cy="45720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213592" y="4070603"/>
              <a:ext cx="1077468" cy="45720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2070080" y="4070603"/>
              <a:ext cx="589787" cy="45720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2438888" y="4070603"/>
              <a:ext cx="702563" cy="45720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920472" y="4070603"/>
              <a:ext cx="728472" cy="45720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427964" y="4070603"/>
              <a:ext cx="693419" cy="45720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3900404" y="4070603"/>
              <a:ext cx="382523" cy="457200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4063472" y="4070603"/>
              <a:ext cx="929640" cy="45720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4773656" y="4070603"/>
              <a:ext cx="481584" cy="45720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5035784" y="4070603"/>
              <a:ext cx="422148" cy="45720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553956" y="4314443"/>
              <a:ext cx="1045463" cy="45720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378440" y="4314443"/>
              <a:ext cx="912876" cy="45720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1070336" y="4314443"/>
              <a:ext cx="559307" cy="45720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1408664" y="4314443"/>
              <a:ext cx="492251" cy="45720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1679936" y="4314443"/>
              <a:ext cx="1892808" cy="45720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353288" y="4314443"/>
              <a:ext cx="627888" cy="45720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3760196" y="4314443"/>
              <a:ext cx="758951" cy="45720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4298168" y="4314443"/>
              <a:ext cx="1159763" cy="45720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553956" y="4558283"/>
              <a:ext cx="559307" cy="45720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915144" y="4558283"/>
              <a:ext cx="879348" cy="45720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594848" y="4558283"/>
              <a:ext cx="833627" cy="45720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1228832" y="4558283"/>
              <a:ext cx="483107" cy="45720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1512296" y="4558283"/>
              <a:ext cx="509016" cy="45720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1821668" y="4558283"/>
              <a:ext cx="377951" cy="45720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1999976" y="4558283"/>
              <a:ext cx="605027" cy="45720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2405360" y="4558283"/>
              <a:ext cx="858011" cy="45720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3065252" y="4558283"/>
              <a:ext cx="1100328" cy="45720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967460" y="4558283"/>
              <a:ext cx="417576" cy="45720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4186916" y="4558283"/>
              <a:ext cx="941832" cy="45720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4930628" y="4558283"/>
              <a:ext cx="527303" cy="45720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553956" y="4802123"/>
              <a:ext cx="1095755" cy="45720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451592" y="4802123"/>
              <a:ext cx="717803" cy="45720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0971276" y="4802123"/>
              <a:ext cx="1068324" cy="45720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765280" y="4802123"/>
              <a:ext cx="326135" cy="45720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1893296" y="4802123"/>
              <a:ext cx="414527" cy="45720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2109704" y="4802123"/>
              <a:ext cx="1286255" cy="45720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3197840" y="4802123"/>
              <a:ext cx="620267" cy="45720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3619988" y="4802123"/>
              <a:ext cx="984503" cy="45720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4407896" y="4802123"/>
              <a:ext cx="422148" cy="457200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4631924" y="4802123"/>
              <a:ext cx="826007" cy="45720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553956" y="5045963"/>
              <a:ext cx="487679" cy="45720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9854184" y="5045963"/>
              <a:ext cx="999744" cy="45720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668000" y="5045963"/>
              <a:ext cx="422148" cy="45720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0904220" y="5045963"/>
              <a:ext cx="890016" cy="45720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1606784" y="5045963"/>
              <a:ext cx="483107" cy="45720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1902440" y="5045963"/>
              <a:ext cx="1120140" cy="45720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2835128" y="5045963"/>
              <a:ext cx="455675" cy="45720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3103352" y="5045963"/>
              <a:ext cx="643128" cy="45720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3559028" y="5045963"/>
              <a:ext cx="560832" cy="45720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3932408" y="5045963"/>
              <a:ext cx="1123188" cy="45720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4868144" y="5045963"/>
              <a:ext cx="589788" cy="457200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553956" y="5289803"/>
              <a:ext cx="1010411" cy="45720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0335768" y="5289803"/>
              <a:ext cx="365759" cy="457200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0474452" y="5289803"/>
              <a:ext cx="826007" cy="457200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1073384" y="5289803"/>
              <a:ext cx="419100" cy="45720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1262360" y="5289803"/>
              <a:ext cx="954024" cy="457200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1987784" y="5289803"/>
              <a:ext cx="507492" cy="45720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2265152" y="5289803"/>
              <a:ext cx="688848" cy="457200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2723876" y="5289803"/>
              <a:ext cx="371856" cy="45720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2865608" y="5289803"/>
              <a:ext cx="1203959" cy="457200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3847064" y="5289803"/>
              <a:ext cx="1456944" cy="457200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5029688" y="5289803"/>
              <a:ext cx="326136" cy="457200"/>
            </a:xfrm>
            <a:prstGeom prst="rect">
              <a:avLst/>
            </a:prstGeom>
          </p:spPr>
        </p:pic>
      </p:grpSp>
      <p:sp>
        <p:nvSpPr>
          <p:cNvPr id="145" name="object 145"/>
          <p:cNvSpPr txBox="1"/>
          <p:nvPr/>
        </p:nvSpPr>
        <p:spPr>
          <a:xfrm>
            <a:off x="9669906" y="4112767"/>
            <a:ext cx="565721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Cuando </a:t>
            </a:r>
            <a:r>
              <a:rPr sz="1600" spc="-5" dirty="0">
                <a:latin typeface="Calibri"/>
                <a:cs typeface="Calibri"/>
              </a:rPr>
              <a:t>el </a:t>
            </a:r>
            <a:r>
              <a:rPr sz="1600" spc="-10" dirty="0">
                <a:latin typeface="Calibri"/>
                <a:cs typeface="Calibri"/>
              </a:rPr>
              <a:t>apelante </a:t>
            </a:r>
            <a:r>
              <a:rPr sz="1600" spc="-5" dirty="0">
                <a:latin typeface="Calibri"/>
                <a:cs typeface="Calibri"/>
              </a:rPr>
              <a:t>considere que hubo </a:t>
            </a:r>
            <a:r>
              <a:rPr sz="1600" dirty="0">
                <a:latin typeface="Calibri"/>
                <a:cs typeface="Calibri"/>
              </a:rPr>
              <a:t>algún </a:t>
            </a:r>
            <a:r>
              <a:rPr sz="1600" spc="-10" dirty="0">
                <a:latin typeface="Calibri"/>
                <a:cs typeface="Calibri"/>
              </a:rPr>
              <a:t>error </a:t>
            </a:r>
            <a:r>
              <a:rPr sz="1600" spc="-5" dirty="0">
                <a:latin typeface="Calibri"/>
                <a:cs typeface="Calibri"/>
              </a:rPr>
              <a:t>u </a:t>
            </a:r>
            <a:r>
              <a:rPr sz="1600" spc="-10" dirty="0">
                <a:latin typeface="Calibri"/>
                <a:cs typeface="Calibri"/>
              </a:rPr>
              <a:t>omisión </a:t>
            </a:r>
            <a:r>
              <a:rPr sz="1600" spc="-5" dirty="0">
                <a:latin typeface="Calibri"/>
                <a:cs typeface="Calibri"/>
              </a:rPr>
              <a:t>en </a:t>
            </a:r>
            <a:r>
              <a:rPr sz="1600" spc="-10" dirty="0">
                <a:latin typeface="Calibri"/>
                <a:cs typeface="Calibri"/>
              </a:rPr>
              <a:t>el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dictamen </a:t>
            </a:r>
            <a:r>
              <a:rPr sz="1600" spc="-5" dirty="0">
                <a:latin typeface="Calibri"/>
                <a:cs typeface="Calibri"/>
              </a:rPr>
              <a:t>emitido </a:t>
            </a:r>
            <a:r>
              <a:rPr sz="1600" spc="-10" dirty="0">
                <a:latin typeface="Calibri"/>
                <a:cs typeface="Calibri"/>
              </a:rPr>
              <a:t>por RC CERTINSPECCIONES SAS, </a:t>
            </a:r>
            <a:r>
              <a:rPr sz="1600" spc="-15" dirty="0">
                <a:latin typeface="Calibri"/>
                <a:cs typeface="Calibri"/>
              </a:rPr>
              <a:t>podrá </a:t>
            </a:r>
            <a:r>
              <a:rPr sz="1600" spc="-5" dirty="0">
                <a:latin typeface="Calibri"/>
                <a:cs typeface="Calibri"/>
              </a:rPr>
              <a:t>interponer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por escrito, dentro </a:t>
            </a:r>
            <a:r>
              <a:rPr sz="1600" spc="-5" dirty="0">
                <a:latin typeface="Calibri"/>
                <a:cs typeface="Calibri"/>
              </a:rPr>
              <a:t>de los 5 días hábiles </a:t>
            </a:r>
            <a:r>
              <a:rPr sz="1600" spc="-10" dirty="0">
                <a:latin typeface="Calibri"/>
                <a:cs typeface="Calibri"/>
              </a:rPr>
              <a:t>siguientes al recibido del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dictamen,</a:t>
            </a:r>
            <a:r>
              <a:rPr sz="1600" spc="2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dicha</a:t>
            </a:r>
            <a:r>
              <a:rPr sz="1600" spc="2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apelación.</a:t>
            </a:r>
            <a:r>
              <a:rPr sz="1600" spc="2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</a:t>
            </a:r>
            <a:r>
              <a:rPr sz="1600" spc="2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transcurrido</a:t>
            </a:r>
            <a:r>
              <a:rPr sz="1600" spc="2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este</a:t>
            </a:r>
            <a:r>
              <a:rPr sz="1600" spc="2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término,</a:t>
            </a:r>
            <a:r>
              <a:rPr sz="1600" spc="2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spc="2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cliente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 </a:t>
            </a:r>
            <a:r>
              <a:rPr sz="1600" spc="-10" dirty="0">
                <a:latin typeface="Calibri"/>
                <a:cs typeface="Calibri"/>
              </a:rPr>
              <a:t>presenta</a:t>
            </a:r>
            <a:r>
              <a:rPr sz="1600" spc="-5" dirty="0">
                <a:latin typeface="Calibri"/>
                <a:cs typeface="Calibri"/>
              </a:rPr>
              <a:t> 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recurso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5" dirty="0">
                <a:latin typeface="Calibri"/>
                <a:cs typeface="Calibri"/>
              </a:rPr>
              <a:t>apelación, se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dará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entendido que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entiende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acepta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10" dirty="0">
                <a:latin typeface="Calibri"/>
                <a:cs typeface="Calibri"/>
              </a:rPr>
              <a:t> decisión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sin </a:t>
            </a:r>
            <a:r>
              <a:rPr sz="1600" spc="-10" dirty="0">
                <a:latin typeface="Calibri"/>
                <a:cs typeface="Calibri"/>
              </a:rPr>
              <a:t>lugar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 posteriores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reclamaciones.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536</Words>
  <Application>Microsoft Office PowerPoint</Application>
  <PresentationFormat>Personalizado</PresentationFormat>
  <Paragraphs>58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Calibri</vt:lpstr>
      <vt:lpstr>Times New Roman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Sandra Bibiana Pinzón Vargas</cp:lastModifiedBy>
  <cp:revision>1</cp:revision>
  <dcterms:created xsi:type="dcterms:W3CDTF">2023-09-24T17:43:28Z</dcterms:created>
  <dcterms:modified xsi:type="dcterms:W3CDTF">2023-09-24T17:54:07Z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2023-07-28T00:00:00Z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2023-09-24T00:00:00Z</vt:filetime>
  </property>
</Properties>
</file>