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6256000" cy="12192000"/>
  <p:notesSz cx="16256000" cy="12192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1013" y="-3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676" y="3779520"/>
            <a:ext cx="13822998" cy="256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9352" y="6827520"/>
            <a:ext cx="11383645" cy="304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3117" y="2804160"/>
            <a:ext cx="7074122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5110" y="2804160"/>
            <a:ext cx="7074122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3117" y="487680"/>
            <a:ext cx="14636115" cy="195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3117" y="2804160"/>
            <a:ext cx="14636115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9199" y="11338560"/>
            <a:ext cx="5203952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3117" y="11338560"/>
            <a:ext cx="3740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8892" y="11338560"/>
            <a:ext cx="3740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image" Target="../media/image1.jp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rccertinspecciones.com/" TargetMode="External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hyperlink" Target="mailto:quejasyapelaciones@rccertinspecciones.com" TargetMode="External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169163"/>
            <a:ext cx="14888210" cy="1018540"/>
            <a:chOff x="515112" y="169163"/>
            <a:chExt cx="14888210" cy="1018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112" y="169163"/>
              <a:ext cx="1618488" cy="101803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64079" y="188975"/>
              <a:ext cx="13239115" cy="998219"/>
            </a:xfrm>
            <a:custGeom>
              <a:avLst/>
              <a:gdLst/>
              <a:ahLst/>
              <a:cxnLst/>
              <a:rect l="l" t="t" r="r" b="b"/>
              <a:pathLst>
                <a:path w="13239115" h="998219">
                  <a:moveTo>
                    <a:pt x="13238861" y="0"/>
                  </a:moveTo>
                  <a:lnTo>
                    <a:pt x="0" y="0"/>
                  </a:lnTo>
                  <a:lnTo>
                    <a:pt x="0" y="998220"/>
                  </a:lnTo>
                  <a:lnTo>
                    <a:pt x="13238861" y="998220"/>
                  </a:lnTo>
                  <a:lnTo>
                    <a:pt x="13238861" y="0"/>
                  </a:lnTo>
                  <a:close/>
                </a:path>
              </a:pathLst>
            </a:custGeom>
            <a:solidFill>
              <a:srgbClr val="2E5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8840" y="469391"/>
              <a:ext cx="5670804" cy="43434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508235" y="6260772"/>
            <a:ext cx="5963412" cy="2592143"/>
            <a:chOff x="9508235" y="6260772"/>
            <a:chExt cx="5963412" cy="2592143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8235" y="6260772"/>
              <a:ext cx="5963412" cy="25921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578083" y="6323076"/>
              <a:ext cx="4824730" cy="2506980"/>
            </a:xfrm>
            <a:custGeom>
              <a:avLst/>
              <a:gdLst/>
              <a:ahLst/>
              <a:cxnLst/>
              <a:rect l="l" t="t" r="r" b="b"/>
              <a:pathLst>
                <a:path w="4824730" h="2506979">
                  <a:moveTo>
                    <a:pt x="4824603" y="0"/>
                  </a:moveTo>
                  <a:lnTo>
                    <a:pt x="0" y="0"/>
                  </a:lnTo>
                  <a:lnTo>
                    <a:pt x="0" y="2506979"/>
                  </a:lnTo>
                  <a:lnTo>
                    <a:pt x="4824603" y="2506979"/>
                  </a:lnTo>
                  <a:lnTo>
                    <a:pt x="4824603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12807" y="6323076"/>
              <a:ext cx="5890260" cy="2506980"/>
            </a:xfrm>
            <a:custGeom>
              <a:avLst/>
              <a:gdLst/>
              <a:ahLst/>
              <a:cxnLst/>
              <a:rect l="l" t="t" r="r" b="b"/>
              <a:pathLst>
                <a:path w="5890259" h="2506979">
                  <a:moveTo>
                    <a:pt x="1065530" y="2506979"/>
                  </a:moveTo>
                  <a:lnTo>
                    <a:pt x="5890006" y="2506979"/>
                  </a:lnTo>
                  <a:lnTo>
                    <a:pt x="5890006" y="0"/>
                  </a:lnTo>
                  <a:lnTo>
                    <a:pt x="1065530" y="0"/>
                  </a:lnTo>
                  <a:lnTo>
                    <a:pt x="1065530" y="2506979"/>
                  </a:lnTo>
                  <a:close/>
                </a:path>
                <a:path w="5890259" h="2506979">
                  <a:moveTo>
                    <a:pt x="864235" y="1005332"/>
                  </a:moveTo>
                  <a:lnTo>
                    <a:pt x="573786" y="1005332"/>
                  </a:lnTo>
                  <a:lnTo>
                    <a:pt x="0" y="344043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718863" y="6476657"/>
            <a:ext cx="9099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Canales: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58982" y="6961073"/>
            <a:ext cx="441007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Calibri"/>
                <a:cs typeface="Calibri"/>
              </a:rPr>
              <a:t>Para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interponer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apelaciones,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RC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CERTINSPECCIONES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dispuesto </a:t>
            </a:r>
            <a:r>
              <a:rPr sz="1600" spc="-5" dirty="0">
                <a:latin typeface="Calibri"/>
                <a:cs typeface="Calibri"/>
              </a:rPr>
              <a:t>de los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siguientes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canales: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58982" y="7693279"/>
            <a:ext cx="44977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0020" indent="-147955">
              <a:lnSpc>
                <a:spcPct val="100000"/>
              </a:lnSpc>
              <a:spcBef>
                <a:spcPts val="95"/>
              </a:spcBef>
              <a:buChar char="•"/>
              <a:tabLst>
                <a:tab pos="160655" algn="l"/>
              </a:tabLst>
            </a:pPr>
            <a:r>
              <a:rPr sz="1600" spc="-5" dirty="0">
                <a:latin typeface="Calibri"/>
                <a:cs typeface="Calibri"/>
              </a:rPr>
              <a:t>E-mail:</a:t>
            </a:r>
            <a:r>
              <a:rPr sz="1600" spc="-30" dirty="0">
                <a:solidFill>
                  <a:srgbClr val="0461C1"/>
                </a:solidFill>
                <a:latin typeface="Calibri"/>
                <a:cs typeface="Calibri"/>
              </a:rPr>
              <a:t> </a:t>
            </a:r>
            <a:r>
              <a:rPr lang="es-CO" sz="1600" u="heavy" spc="-2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</a:rPr>
              <a:t>calidad</a:t>
            </a:r>
            <a:r>
              <a:rPr sz="1600" u="heavy" spc="-2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5"/>
              </a:rPr>
              <a:t>@rccertinspecciones.co</a:t>
            </a:r>
            <a:endParaRPr sz="1600" dirty="0">
              <a:latin typeface="Calibri"/>
              <a:cs typeface="Calibri"/>
            </a:endParaRPr>
          </a:p>
          <a:p>
            <a:pPr marL="160020" indent="-147955">
              <a:lnSpc>
                <a:spcPct val="100000"/>
              </a:lnSpc>
              <a:buChar char="•"/>
              <a:tabLst>
                <a:tab pos="160655" algn="l"/>
              </a:tabLst>
            </a:pPr>
            <a:r>
              <a:rPr sz="1600" spc="-20" dirty="0">
                <a:latin typeface="Calibri"/>
                <a:cs typeface="Calibri"/>
              </a:rPr>
              <a:t>Página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web:</a:t>
            </a:r>
            <a:r>
              <a:rPr sz="1600" spc="30" dirty="0">
                <a:solidFill>
                  <a:srgbClr val="0461C1"/>
                </a:solidFill>
                <a:latin typeface="Calibri"/>
                <a:cs typeface="Calibri"/>
              </a:rPr>
              <a:t> </a:t>
            </a:r>
            <a:r>
              <a:rPr sz="1600" u="heavy" spc="-2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6"/>
              </a:rPr>
              <a:t>www.rccertinspecciones.co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14935" algn="l"/>
              </a:tabLst>
            </a:pPr>
            <a:r>
              <a:rPr sz="1600" spc="-20" dirty="0">
                <a:latin typeface="Calibri"/>
                <a:cs typeface="Calibri"/>
              </a:rPr>
              <a:t>Presencial: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Calle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28A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#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12-30,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CCIAL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Premier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(Jumbo),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Local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J1022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Girardot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Cundinamarca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49923" y="5282184"/>
            <a:ext cx="2959735" cy="3389629"/>
            <a:chOff x="6249923" y="5282184"/>
            <a:chExt cx="2959735" cy="3389629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46519" y="5711952"/>
              <a:ext cx="1286255" cy="8122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9923" y="6449568"/>
              <a:ext cx="320040" cy="14843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6519" y="7859268"/>
              <a:ext cx="2564892" cy="8122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87967" y="6449568"/>
              <a:ext cx="321564" cy="14843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5155" y="5711952"/>
              <a:ext cx="1286255" cy="8122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05243" y="6637020"/>
              <a:ext cx="1578863" cy="11445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61859" y="5282184"/>
              <a:ext cx="934211" cy="93421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619745" y="5537072"/>
            <a:ext cx="2203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11540" y="6003035"/>
            <a:ext cx="934211" cy="93421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8869426" y="6258890"/>
            <a:ext cx="219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11540" y="7446264"/>
            <a:ext cx="934211" cy="93421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8869426" y="7702422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261859" y="8167116"/>
            <a:ext cx="934211" cy="934212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619745" y="8424164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013703" y="7446264"/>
            <a:ext cx="932688" cy="93421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6370065" y="7702422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13703" y="6003035"/>
            <a:ext cx="932688" cy="93421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370065" y="6258890"/>
            <a:ext cx="219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6.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897111" y="8494776"/>
            <a:ext cx="5641975" cy="2865120"/>
            <a:chOff x="8897111" y="8494776"/>
            <a:chExt cx="5641975" cy="2865120"/>
          </a:xfrm>
        </p:grpSpPr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897111" y="8494776"/>
              <a:ext cx="5641848" cy="286512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929115" y="8522208"/>
              <a:ext cx="547370" cy="1424940"/>
            </a:xfrm>
            <a:custGeom>
              <a:avLst/>
              <a:gdLst/>
              <a:ahLst/>
              <a:cxnLst/>
              <a:rect l="l" t="t" r="r" b="b"/>
              <a:pathLst>
                <a:path w="547370" h="1424940">
                  <a:moveTo>
                    <a:pt x="546861" y="1424940"/>
                  </a:moveTo>
                  <a:lnTo>
                    <a:pt x="52069" y="1424940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23475" y="9666732"/>
              <a:ext cx="2042160" cy="56692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227307" y="9666732"/>
              <a:ext cx="1688592" cy="566927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9590531" y="9503664"/>
            <a:ext cx="4861560" cy="1769745"/>
          </a:xfrm>
          <a:prstGeom prst="rect">
            <a:avLst/>
          </a:prstGeom>
          <a:solidFill>
            <a:srgbClr val="C5D9F0"/>
          </a:solidFill>
          <a:ln w="12192">
            <a:solidFill>
              <a:srgbClr val="FFC00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1764"/>
              </a:spcBef>
            </a:pPr>
            <a:r>
              <a:rPr sz="2000" b="1" spc="-10" dirty="0">
                <a:latin typeface="Calibri"/>
                <a:cs typeface="Calibri"/>
              </a:rPr>
              <a:t>Recepción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Apelaciones: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92075" marR="71120" algn="just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RC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CERTINSPECCIONES</a:t>
            </a:r>
            <a:r>
              <a:rPr sz="1600" spc="1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dará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confirmación</a:t>
            </a:r>
            <a:r>
              <a:rPr sz="1600" spc="1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por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escrito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de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recepción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apelación </a:t>
            </a:r>
            <a:r>
              <a:rPr sz="1600" spc="-5" dirty="0">
                <a:latin typeface="Calibri"/>
                <a:cs typeface="Calibri"/>
              </a:rPr>
              <a:t>e </a:t>
            </a:r>
            <a:r>
              <a:rPr sz="1600" spc="-25" dirty="0">
                <a:latin typeface="Calibri"/>
                <a:cs typeface="Calibri"/>
              </a:rPr>
              <a:t>informará </a:t>
            </a:r>
            <a:r>
              <a:rPr sz="1600" spc="-15" dirty="0">
                <a:latin typeface="Calibri"/>
                <a:cs typeface="Calibri"/>
              </a:rPr>
              <a:t>el numero </a:t>
            </a:r>
            <a:r>
              <a:rPr sz="1600" spc="5" dirty="0">
                <a:latin typeface="Calibri"/>
                <a:cs typeface="Calibri"/>
              </a:rPr>
              <a:t>de 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consecutivo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asignado.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66572" y="5946840"/>
            <a:ext cx="5152644" cy="2974655"/>
            <a:chOff x="766572" y="5946840"/>
            <a:chExt cx="5152644" cy="2974655"/>
          </a:xfrm>
        </p:grpSpPr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6572" y="5946840"/>
              <a:ext cx="5152644" cy="297465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35152" y="6009131"/>
              <a:ext cx="3803650" cy="2889250"/>
            </a:xfrm>
            <a:custGeom>
              <a:avLst/>
              <a:gdLst/>
              <a:ahLst/>
              <a:cxnLst/>
              <a:rect l="l" t="t" r="r" b="b"/>
              <a:pathLst>
                <a:path w="3803650" h="2889250">
                  <a:moveTo>
                    <a:pt x="3803523" y="0"/>
                  </a:moveTo>
                  <a:lnTo>
                    <a:pt x="0" y="0"/>
                  </a:lnTo>
                  <a:lnTo>
                    <a:pt x="0" y="2889123"/>
                  </a:lnTo>
                  <a:lnTo>
                    <a:pt x="3803523" y="2889123"/>
                  </a:lnTo>
                  <a:lnTo>
                    <a:pt x="3803523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35152" y="6009131"/>
              <a:ext cx="5071745" cy="2889250"/>
            </a:xfrm>
            <a:custGeom>
              <a:avLst/>
              <a:gdLst/>
              <a:ahLst/>
              <a:cxnLst/>
              <a:rect l="l" t="t" r="r" b="b"/>
              <a:pathLst>
                <a:path w="5071745" h="2889250">
                  <a:moveTo>
                    <a:pt x="0" y="2889123"/>
                  </a:moveTo>
                  <a:lnTo>
                    <a:pt x="3804412" y="2889123"/>
                  </a:lnTo>
                  <a:lnTo>
                    <a:pt x="3804412" y="0"/>
                  </a:lnTo>
                  <a:lnTo>
                    <a:pt x="0" y="0"/>
                  </a:lnTo>
                  <a:lnTo>
                    <a:pt x="0" y="2889123"/>
                  </a:lnTo>
                  <a:close/>
                </a:path>
                <a:path w="5071745" h="2889250">
                  <a:moveTo>
                    <a:pt x="3933317" y="401193"/>
                  </a:moveTo>
                  <a:lnTo>
                    <a:pt x="4337304" y="382524"/>
                  </a:lnTo>
                  <a:lnTo>
                    <a:pt x="5071618" y="1752346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45451" y="6323076"/>
            <a:ext cx="3644265" cy="2289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Análisis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investigación: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 dirty="0">
              <a:latin typeface="Calibri"/>
              <a:cs typeface="Calibri"/>
            </a:endParaRPr>
          </a:p>
          <a:p>
            <a:pPr marR="5080" algn="just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realiza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debido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proceso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investigación </a:t>
            </a:r>
            <a:r>
              <a:rPr sz="1600" spc="-5" dirty="0">
                <a:latin typeface="Calibri"/>
                <a:cs typeface="Calibri"/>
              </a:rPr>
              <a:t>y </a:t>
            </a:r>
            <a:r>
              <a:rPr sz="1600" spc="-10" dirty="0">
                <a:latin typeface="Calibri"/>
                <a:cs typeface="Calibri"/>
              </a:rPr>
              <a:t>análisis </a:t>
            </a:r>
            <a:r>
              <a:rPr sz="1600" spc="-5" dirty="0">
                <a:latin typeface="Calibri"/>
                <a:cs typeface="Calibri"/>
              </a:rPr>
              <a:t>de las </a:t>
            </a:r>
            <a:r>
              <a:rPr sz="1600" spc="-10" dirty="0">
                <a:latin typeface="Calibri"/>
                <a:cs typeface="Calibri"/>
              </a:rPr>
              <a:t>evidencias </a:t>
            </a:r>
            <a:r>
              <a:rPr sz="1600" spc="-5" dirty="0">
                <a:latin typeface="Calibri"/>
                <a:cs typeface="Calibri"/>
              </a:rPr>
              <a:t>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información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relacionada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36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misma.</a:t>
            </a:r>
            <a:r>
              <a:rPr sz="1600" spc="3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Es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aclarar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este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proceso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investigación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análisis,</a:t>
            </a:r>
            <a:r>
              <a:rPr sz="1600" spc="-5" dirty="0">
                <a:latin typeface="Calibri"/>
                <a:cs typeface="Calibri"/>
              </a:rPr>
              <a:t> es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realizado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por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personal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distinto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que</a:t>
            </a:r>
            <a:r>
              <a:rPr sz="1600" spc="-10" dirty="0">
                <a:latin typeface="Calibri"/>
                <a:cs typeface="Calibri"/>
              </a:rPr>
              <a:t> participó</a:t>
            </a:r>
            <a:r>
              <a:rPr sz="1600" spc="-5" dirty="0">
                <a:latin typeface="Calibri"/>
                <a:cs typeface="Calibri"/>
              </a:rPr>
              <a:t> en</a:t>
            </a:r>
            <a:r>
              <a:rPr sz="1600" dirty="0">
                <a:latin typeface="Calibri"/>
                <a:cs typeface="Calibri"/>
              </a:rPr>
              <a:t> la 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inspección.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66572" y="3490102"/>
            <a:ext cx="4957572" cy="2189845"/>
            <a:chOff x="766572" y="3490102"/>
            <a:chExt cx="4957572" cy="2189845"/>
          </a:xfrm>
        </p:grpSpPr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6572" y="3490102"/>
              <a:ext cx="4957572" cy="218984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35152" y="3552443"/>
              <a:ext cx="3479165" cy="1885314"/>
            </a:xfrm>
            <a:custGeom>
              <a:avLst/>
              <a:gdLst/>
              <a:ahLst/>
              <a:cxnLst/>
              <a:rect l="l" t="t" r="r" b="b"/>
              <a:pathLst>
                <a:path w="3479165" h="1885314">
                  <a:moveTo>
                    <a:pt x="3478784" y="0"/>
                  </a:moveTo>
                  <a:lnTo>
                    <a:pt x="0" y="0"/>
                  </a:lnTo>
                  <a:lnTo>
                    <a:pt x="0" y="1885060"/>
                  </a:lnTo>
                  <a:lnTo>
                    <a:pt x="3478784" y="1885060"/>
                  </a:lnTo>
                  <a:lnTo>
                    <a:pt x="3478784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1312" y="4277868"/>
              <a:ext cx="1308735" cy="1391285"/>
            </a:xfrm>
            <a:custGeom>
              <a:avLst/>
              <a:gdLst/>
              <a:ahLst/>
              <a:cxnLst/>
              <a:rect l="l" t="t" r="r" b="b"/>
              <a:pathLst>
                <a:path w="1308735" h="1391285">
                  <a:moveTo>
                    <a:pt x="0" y="0"/>
                  </a:moveTo>
                  <a:lnTo>
                    <a:pt x="493140" y="57150"/>
                  </a:lnTo>
                  <a:lnTo>
                    <a:pt x="1308608" y="1390903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5152" y="3552443"/>
              <a:ext cx="3479800" cy="1711960"/>
            </a:xfrm>
            <a:custGeom>
              <a:avLst/>
              <a:gdLst/>
              <a:ahLst/>
              <a:cxnLst/>
              <a:rect l="l" t="t" r="r" b="b"/>
              <a:pathLst>
                <a:path w="3479800" h="1711960">
                  <a:moveTo>
                    <a:pt x="0" y="1711452"/>
                  </a:moveTo>
                  <a:lnTo>
                    <a:pt x="3479291" y="1711452"/>
                  </a:lnTo>
                  <a:lnTo>
                    <a:pt x="3479291" y="0"/>
                  </a:lnTo>
                  <a:lnTo>
                    <a:pt x="0" y="0"/>
                  </a:lnTo>
                  <a:lnTo>
                    <a:pt x="0" y="1711452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945451" y="3746244"/>
            <a:ext cx="19621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Calibri"/>
                <a:cs typeface="Calibri"/>
              </a:rPr>
              <a:t>Respuesta</a:t>
            </a:r>
            <a:r>
              <a:rPr sz="2000" dirty="0">
                <a:latin typeface="Calibri"/>
                <a:cs typeface="Calibri"/>
              </a:rPr>
              <a:t> 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Cierre: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26591" y="4246245"/>
            <a:ext cx="33204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Gerente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General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dará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respuesta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manera formal </a:t>
            </a:r>
            <a:r>
              <a:rPr sz="1600" spc="-10" dirty="0">
                <a:latin typeface="Calibri"/>
                <a:cs typeface="Calibri"/>
              </a:rPr>
              <a:t>por </a:t>
            </a:r>
            <a:r>
              <a:rPr sz="1600" spc="-5" dirty="0">
                <a:latin typeface="Calibri"/>
                <a:cs typeface="Calibri"/>
              </a:rPr>
              <a:t>escrito </a:t>
            </a:r>
            <a:r>
              <a:rPr sz="1600" spc="-10" dirty="0">
                <a:latin typeface="Calibri"/>
                <a:cs typeface="Calibri"/>
              </a:rPr>
              <a:t>al </a:t>
            </a:r>
            <a:r>
              <a:rPr sz="1600" spc="-20" dirty="0">
                <a:latin typeface="Calibri"/>
                <a:cs typeface="Calibri"/>
              </a:rPr>
              <a:t>apelante,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frente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decisión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apelación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presentada.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527047" y="8947404"/>
            <a:ext cx="5777865" cy="2413000"/>
            <a:chOff x="1527047" y="8947404"/>
            <a:chExt cx="5777865" cy="2413000"/>
          </a:xfrm>
        </p:grpSpPr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2099" y="8947404"/>
              <a:ext cx="5742432" cy="241249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696712" y="8977884"/>
              <a:ext cx="1524000" cy="866140"/>
            </a:xfrm>
            <a:custGeom>
              <a:avLst/>
              <a:gdLst/>
              <a:ahLst/>
              <a:cxnLst/>
              <a:rect l="l" t="t" r="r" b="b"/>
              <a:pathLst>
                <a:path w="1524000" h="866140">
                  <a:moveTo>
                    <a:pt x="1523872" y="0"/>
                  </a:moveTo>
                  <a:lnTo>
                    <a:pt x="411099" y="865632"/>
                  </a:lnTo>
                  <a:lnTo>
                    <a:pt x="0" y="853059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27047" y="9526524"/>
              <a:ext cx="2612136" cy="566927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594103" y="9470135"/>
            <a:ext cx="3909060" cy="1803400"/>
          </a:xfrm>
          <a:prstGeom prst="rect">
            <a:avLst/>
          </a:prstGeom>
          <a:solidFill>
            <a:srgbClr val="C5D9F0"/>
          </a:solidFill>
          <a:ln w="12192">
            <a:solidFill>
              <a:srgbClr val="FFC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91440" algn="just">
              <a:lnSpc>
                <a:spcPct val="100000"/>
              </a:lnSpc>
              <a:spcBef>
                <a:spcPts val="855"/>
              </a:spcBef>
            </a:pPr>
            <a:r>
              <a:rPr sz="2000" b="1" spc="-5" dirty="0">
                <a:latin typeface="Calibri"/>
                <a:cs typeface="Calibri"/>
              </a:rPr>
              <a:t>Tiempo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respuesta: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91440" marR="71120" algn="just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RC </a:t>
            </a:r>
            <a:r>
              <a:rPr sz="1600" spc="-15" dirty="0">
                <a:latin typeface="Calibri"/>
                <a:cs typeface="Calibri"/>
              </a:rPr>
              <a:t>CERTINSPECCIONES </a:t>
            </a:r>
            <a:r>
              <a:rPr sz="1600" spc="-25" dirty="0">
                <a:latin typeface="Calibri"/>
                <a:cs typeface="Calibri"/>
              </a:rPr>
              <a:t>dará </a:t>
            </a:r>
            <a:r>
              <a:rPr sz="1600" spc="-20" dirty="0">
                <a:latin typeface="Calibri"/>
                <a:cs typeface="Calibri"/>
              </a:rPr>
              <a:t>respuesta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-20" dirty="0">
                <a:latin typeface="Calibri"/>
                <a:cs typeface="Calibri"/>
              </a:rPr>
              <a:t>un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tiempo </a:t>
            </a:r>
            <a:r>
              <a:rPr sz="1600" spc="-5" dirty="0">
                <a:latin typeface="Calibri"/>
                <a:cs typeface="Calibri"/>
              </a:rPr>
              <a:t>no </a:t>
            </a:r>
            <a:r>
              <a:rPr sz="1600" spc="-25" dirty="0">
                <a:latin typeface="Calibri"/>
                <a:cs typeface="Calibri"/>
              </a:rPr>
              <a:t>mayor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15" dirty="0">
                <a:latin typeface="Calibri"/>
                <a:cs typeface="Calibri"/>
              </a:rPr>
              <a:t>15 </a:t>
            </a:r>
            <a:r>
              <a:rPr sz="1600" spc="-10" dirty="0">
                <a:latin typeface="Calibri"/>
                <a:cs typeface="Calibri"/>
              </a:rPr>
              <a:t>días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15" dirty="0">
                <a:latin typeface="Calibri"/>
                <a:cs typeface="Calibri"/>
              </a:rPr>
              <a:t>partir </a:t>
            </a:r>
            <a:r>
              <a:rPr sz="1600" dirty="0">
                <a:latin typeface="Calibri"/>
                <a:cs typeface="Calibri"/>
              </a:rPr>
              <a:t>del </a:t>
            </a:r>
            <a:r>
              <a:rPr sz="1600" spc="-10" dirty="0">
                <a:latin typeface="Calibri"/>
                <a:cs typeface="Calibri"/>
              </a:rPr>
              <a:t>día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siguiente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recepción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apelación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33222" y="2919222"/>
            <a:ext cx="14772005" cy="30480"/>
          </a:xfrm>
          <a:custGeom>
            <a:avLst/>
            <a:gdLst/>
            <a:ahLst/>
            <a:cxnLst/>
            <a:rect l="l" t="t" r="r" b="b"/>
            <a:pathLst>
              <a:path w="14772005" h="30480">
                <a:moveTo>
                  <a:pt x="0" y="0"/>
                </a:moveTo>
                <a:lnTo>
                  <a:pt x="14771751" y="30225"/>
                </a:lnTo>
              </a:path>
            </a:pathLst>
          </a:custGeom>
          <a:ln w="38100">
            <a:solidFill>
              <a:srgbClr val="766F6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object 6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0936" y="1377696"/>
            <a:ext cx="14772132" cy="1318259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722057" y="1595119"/>
            <a:ext cx="14236065" cy="947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Apelación: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000" spc="-5" dirty="0">
                <a:latin typeface="Calibri"/>
                <a:cs typeface="Calibri"/>
              </a:rPr>
              <a:t>Solicitud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proveedor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ítem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inspección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organismo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inspección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20" dirty="0">
                <a:latin typeface="Calibri"/>
                <a:cs typeface="Calibri"/>
              </a:rPr>
              <a:t>reconsiderar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decisión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20" dirty="0">
                <a:latin typeface="Calibri"/>
                <a:cs typeface="Calibri"/>
              </a:rPr>
              <a:t>tomó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dicho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ítem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25" dirty="0">
                <a:latin typeface="Calibri"/>
                <a:cs typeface="Calibri"/>
              </a:rPr>
              <a:t>(</a:t>
            </a:r>
            <a:r>
              <a:rPr sz="1600" i="1" spc="-25" dirty="0">
                <a:latin typeface="Calibri"/>
                <a:cs typeface="Calibri"/>
              </a:rPr>
              <a:t>Fuente: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ISO/IEC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17020:2012)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7935468" y="3163823"/>
            <a:ext cx="7554468" cy="2744724"/>
            <a:chOff x="7935468" y="3163823"/>
            <a:chExt cx="7554468" cy="2744724"/>
          </a:xfrm>
        </p:grpSpPr>
        <p:pic>
          <p:nvPicPr>
            <p:cNvPr id="65" name="object 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35468" y="3163823"/>
              <a:ext cx="7554468" cy="274472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590532" y="3250691"/>
              <a:ext cx="5812790" cy="2625725"/>
            </a:xfrm>
            <a:custGeom>
              <a:avLst/>
              <a:gdLst/>
              <a:ahLst/>
              <a:cxnLst/>
              <a:rect l="l" t="t" r="r" b="b"/>
              <a:pathLst>
                <a:path w="5812790" h="2625725">
                  <a:moveTo>
                    <a:pt x="5812282" y="0"/>
                  </a:moveTo>
                  <a:lnTo>
                    <a:pt x="0" y="0"/>
                  </a:lnTo>
                  <a:lnTo>
                    <a:pt x="0" y="2625343"/>
                  </a:lnTo>
                  <a:lnTo>
                    <a:pt x="5812282" y="2625343"/>
                  </a:lnTo>
                  <a:lnTo>
                    <a:pt x="5812282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967472" y="3250691"/>
              <a:ext cx="7435850" cy="2625725"/>
            </a:xfrm>
            <a:custGeom>
              <a:avLst/>
              <a:gdLst/>
              <a:ahLst/>
              <a:cxnLst/>
              <a:rect l="l" t="t" r="r" b="b"/>
              <a:pathLst>
                <a:path w="7435850" h="2625725">
                  <a:moveTo>
                    <a:pt x="1623441" y="2625343"/>
                  </a:moveTo>
                  <a:lnTo>
                    <a:pt x="7435342" y="2625343"/>
                  </a:lnTo>
                  <a:lnTo>
                    <a:pt x="7435342" y="0"/>
                  </a:lnTo>
                  <a:lnTo>
                    <a:pt x="1623441" y="0"/>
                  </a:lnTo>
                  <a:lnTo>
                    <a:pt x="1623441" y="2625343"/>
                  </a:lnTo>
                  <a:close/>
                </a:path>
                <a:path w="7435850" h="2625725">
                  <a:moveTo>
                    <a:pt x="1139189" y="492251"/>
                  </a:moveTo>
                  <a:lnTo>
                    <a:pt x="654811" y="492251"/>
                  </a:lnTo>
                  <a:lnTo>
                    <a:pt x="0" y="1809368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652377" y="3536616"/>
            <a:ext cx="35985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Cuando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interponer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una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apelación: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631677" y="4099558"/>
            <a:ext cx="566674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Cuando </a:t>
            </a:r>
            <a:r>
              <a:rPr sz="1600" spc="-5" dirty="0">
                <a:latin typeface="Calibri"/>
                <a:cs typeface="Calibri"/>
              </a:rPr>
              <a:t>el </a:t>
            </a:r>
            <a:r>
              <a:rPr sz="1600" spc="-20" dirty="0">
                <a:latin typeface="Calibri"/>
                <a:cs typeface="Calibri"/>
              </a:rPr>
              <a:t>apelante </a:t>
            </a:r>
            <a:r>
              <a:rPr sz="1600" spc="-15" dirty="0">
                <a:latin typeface="Calibri"/>
                <a:cs typeface="Calibri"/>
              </a:rPr>
              <a:t>considere </a:t>
            </a:r>
            <a:r>
              <a:rPr sz="1600" spc="-5" dirty="0">
                <a:latin typeface="Calibri"/>
                <a:cs typeface="Calibri"/>
              </a:rPr>
              <a:t>que </a:t>
            </a:r>
            <a:r>
              <a:rPr sz="1600" spc="-10" dirty="0">
                <a:latin typeface="Calibri"/>
                <a:cs typeface="Calibri"/>
              </a:rPr>
              <a:t>hubo algún </a:t>
            </a:r>
            <a:r>
              <a:rPr sz="1600" spc="-15" dirty="0">
                <a:latin typeface="Calibri"/>
                <a:cs typeface="Calibri"/>
              </a:rPr>
              <a:t>error </a:t>
            </a:r>
            <a:r>
              <a:rPr sz="1600" spc="-5" dirty="0">
                <a:latin typeface="Calibri"/>
                <a:cs typeface="Calibri"/>
              </a:rPr>
              <a:t>u </a:t>
            </a:r>
            <a:r>
              <a:rPr sz="1600" spc="-15" dirty="0">
                <a:latin typeface="Calibri"/>
                <a:cs typeface="Calibri"/>
              </a:rPr>
              <a:t>omisión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-20" dirty="0">
                <a:latin typeface="Calibri"/>
                <a:cs typeface="Calibri"/>
              </a:rPr>
              <a:t>el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dictamen </a:t>
            </a:r>
            <a:r>
              <a:rPr sz="1600" spc="-10" dirty="0">
                <a:latin typeface="Calibri"/>
                <a:cs typeface="Calibri"/>
              </a:rPr>
              <a:t>emitido por </a:t>
            </a:r>
            <a:r>
              <a:rPr sz="1600" spc="-20" dirty="0">
                <a:latin typeface="Calibri"/>
                <a:cs typeface="Calibri"/>
              </a:rPr>
              <a:t>RC </a:t>
            </a:r>
            <a:r>
              <a:rPr sz="1600" spc="-15" dirty="0">
                <a:latin typeface="Calibri"/>
                <a:cs typeface="Calibri"/>
              </a:rPr>
              <a:t>CERTINSPECCIONES SAS, </a:t>
            </a:r>
            <a:r>
              <a:rPr sz="1600" spc="-20" dirty="0">
                <a:latin typeface="Calibri"/>
                <a:cs typeface="Calibri"/>
              </a:rPr>
              <a:t>podrá </a:t>
            </a:r>
            <a:r>
              <a:rPr sz="1600" spc="-10" dirty="0">
                <a:latin typeface="Calibri"/>
                <a:cs typeface="Calibri"/>
              </a:rPr>
              <a:t>interponer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por </a:t>
            </a:r>
            <a:r>
              <a:rPr sz="1600" spc="-20" dirty="0">
                <a:latin typeface="Calibri"/>
                <a:cs typeface="Calibri"/>
              </a:rPr>
              <a:t>escrito, dentro </a:t>
            </a:r>
            <a:r>
              <a:rPr sz="1600" spc="-5" dirty="0">
                <a:latin typeface="Calibri"/>
                <a:cs typeface="Calibri"/>
              </a:rPr>
              <a:t>de los 5 </a:t>
            </a:r>
            <a:r>
              <a:rPr sz="1600" spc="-10" dirty="0">
                <a:latin typeface="Calibri"/>
                <a:cs typeface="Calibri"/>
              </a:rPr>
              <a:t>días hábiles </a:t>
            </a:r>
            <a:r>
              <a:rPr sz="1600" spc="-20" dirty="0">
                <a:latin typeface="Calibri"/>
                <a:cs typeface="Calibri"/>
              </a:rPr>
              <a:t>siguientes </a:t>
            </a:r>
            <a:r>
              <a:rPr sz="1600" spc="-15" dirty="0">
                <a:latin typeface="Calibri"/>
                <a:cs typeface="Calibri"/>
              </a:rPr>
              <a:t>al </a:t>
            </a:r>
            <a:r>
              <a:rPr sz="1600" spc="-20" dirty="0">
                <a:latin typeface="Calibri"/>
                <a:cs typeface="Calibri"/>
              </a:rPr>
              <a:t>recibido </a:t>
            </a:r>
            <a:r>
              <a:rPr sz="1600" spc="-15" dirty="0">
                <a:latin typeface="Calibri"/>
                <a:cs typeface="Calibri"/>
              </a:rPr>
              <a:t>del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dictamen,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dicha apelación.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</a:t>
            </a:r>
            <a:r>
              <a:rPr sz="1600" spc="34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transcurrido</a:t>
            </a:r>
            <a:r>
              <a:rPr sz="1600" spc="3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este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término, </a:t>
            </a: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cliente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presenta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recurso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apelación,</a:t>
            </a:r>
            <a:r>
              <a:rPr sz="1600" spc="-5" dirty="0">
                <a:latin typeface="Calibri"/>
                <a:cs typeface="Calibri"/>
              </a:rPr>
              <a:t> se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dará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entendido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que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entiende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acepta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decisión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lugar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posteriores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reclamaciones.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1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290</Words>
  <Application>Microsoft Office PowerPoint</Application>
  <PresentationFormat>Personalizado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Sandra Bibiana Pinzón Vargas</cp:lastModifiedBy>
  <cp:revision>2</cp:revision>
  <dcterms:created xsi:type="dcterms:W3CDTF">2023-10-25T21:18:00Z</dcterms:created>
  <dcterms:modified xsi:type="dcterms:W3CDTF">2023-11-03T20:16:54Z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2023-09-24T00:00:00Z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2023-10-25T00:00:00Z</vt:filetime>
  </property>
</Properties>
</file>